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86"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08" y="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008EB8F-1FF6-48E7-BEB3-1789B648F7EE}" type="datetimeFigureOut">
              <a:rPr lang="en-US" smtClean="0"/>
              <a:t>3/16/2020</a:t>
            </a:fld>
            <a:endParaRPr lang="fr-CA"/>
          </a:p>
        </p:txBody>
      </p:sp>
      <p:sp>
        <p:nvSpPr>
          <p:cNvPr id="19" name="Footer Placeholder 18"/>
          <p:cNvSpPr>
            <a:spLocks noGrp="1"/>
          </p:cNvSpPr>
          <p:nvPr>
            <p:ph type="ftr" sz="quarter" idx="11"/>
          </p:nvPr>
        </p:nvSpPr>
        <p:spPr/>
        <p:txBody>
          <a:bodyPr/>
          <a:lstStyle/>
          <a:p>
            <a:endParaRPr lang="fr-CA"/>
          </a:p>
        </p:txBody>
      </p:sp>
      <p:sp>
        <p:nvSpPr>
          <p:cNvPr id="27" name="Slide Number Placeholder 26"/>
          <p:cNvSpPr>
            <a:spLocks noGrp="1"/>
          </p:cNvSpPr>
          <p:nvPr>
            <p:ph type="sldNum" sz="quarter" idx="12"/>
          </p:nvPr>
        </p:nvSpPr>
        <p:spPr/>
        <p:txBody>
          <a:bodyPr/>
          <a:lstStyle/>
          <a:p>
            <a:fld id="{B47F74BC-15F6-4F10-8086-7327712F63FC}" type="slidenum">
              <a:rPr lang="fr-CA" smtClean="0"/>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08EB8F-1FF6-48E7-BEB3-1789B648F7EE}" type="datetimeFigureOut">
              <a:rPr lang="en-US" smtClean="0"/>
              <a:t>3/16/2020</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B47F74BC-15F6-4F10-8086-7327712F63FC}" type="slidenum">
              <a:rPr lang="fr-CA" smtClean="0"/>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08EB8F-1FF6-48E7-BEB3-1789B648F7EE}" type="datetimeFigureOut">
              <a:rPr lang="en-US" smtClean="0"/>
              <a:t>3/16/2020</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B47F74BC-15F6-4F10-8086-7327712F63FC}" type="slidenum">
              <a:rPr lang="fr-CA" smtClean="0"/>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08EB8F-1FF6-48E7-BEB3-1789B648F7EE}" type="datetimeFigureOut">
              <a:rPr lang="en-US" smtClean="0"/>
              <a:t>3/16/2020</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B47F74BC-15F6-4F10-8086-7327712F63FC}" type="slidenum">
              <a:rPr lang="fr-CA" smtClean="0"/>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008EB8F-1FF6-48E7-BEB3-1789B648F7EE}" type="datetimeFigureOut">
              <a:rPr lang="en-US" smtClean="0"/>
              <a:t>3/16/2020</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B47F74BC-15F6-4F10-8086-7327712F63FC}" type="slidenum">
              <a:rPr lang="fr-CA" smtClean="0"/>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008EB8F-1FF6-48E7-BEB3-1789B648F7EE}" type="datetimeFigureOut">
              <a:rPr lang="en-US" smtClean="0"/>
              <a:t>3/16/2020</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B47F74BC-15F6-4F10-8086-7327712F63FC}" type="slidenum">
              <a:rPr lang="fr-CA" smtClean="0"/>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008EB8F-1FF6-48E7-BEB3-1789B648F7EE}" type="datetimeFigureOut">
              <a:rPr lang="en-US" smtClean="0"/>
              <a:t>3/16/2020</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B47F74BC-15F6-4F10-8086-7327712F63FC}" type="slidenum">
              <a:rPr lang="fr-CA" smtClean="0"/>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008EB8F-1FF6-48E7-BEB3-1789B648F7EE}" type="datetimeFigureOut">
              <a:rPr lang="en-US" smtClean="0"/>
              <a:t>3/16/2020</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B47F74BC-15F6-4F10-8086-7327712F63FC}" type="slidenum">
              <a:rPr lang="fr-CA" smtClean="0"/>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08EB8F-1FF6-48E7-BEB3-1789B648F7EE}" type="datetimeFigureOut">
              <a:rPr lang="en-US" smtClean="0"/>
              <a:t>3/16/2020</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B47F74BC-15F6-4F10-8086-7327712F63FC}" type="slidenum">
              <a:rPr lang="fr-CA" smtClean="0"/>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008EB8F-1FF6-48E7-BEB3-1789B648F7EE}" type="datetimeFigureOut">
              <a:rPr lang="en-US" smtClean="0"/>
              <a:t>3/16/2020</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B47F74BC-15F6-4F10-8086-7327712F63FC}" type="slidenum">
              <a:rPr lang="fr-CA" smtClean="0"/>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008EB8F-1FF6-48E7-BEB3-1789B648F7EE}" type="datetimeFigureOut">
              <a:rPr lang="en-US" smtClean="0"/>
              <a:t>3/16/2020</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a:xfrm>
            <a:off x="8077200" y="6356350"/>
            <a:ext cx="609600" cy="365125"/>
          </a:xfrm>
        </p:spPr>
        <p:txBody>
          <a:bodyPr/>
          <a:lstStyle/>
          <a:p>
            <a:fld id="{B47F74BC-15F6-4F10-8086-7327712F63FC}" type="slidenum">
              <a:rPr lang="fr-CA" smtClean="0"/>
              <a:t>‹N°›</a:t>
            </a:fld>
            <a:endParaRPr lang="fr-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008EB8F-1FF6-48E7-BEB3-1789B648F7EE}" type="datetimeFigureOut">
              <a:rPr lang="en-US" smtClean="0"/>
              <a:t>3/16/2020</a:t>
            </a:fld>
            <a:endParaRPr lang="fr-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47F74BC-15F6-4F10-8086-7327712F63FC}" type="slidenum">
              <a:rPr lang="fr-CA" smtClean="0"/>
              <a:t>‹N°›</a:t>
            </a:fld>
            <a:endParaRPr lang="fr-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CA" dirty="0" smtClean="0"/>
              <a:t>Dépense énergétique</a:t>
            </a:r>
            <a:endParaRPr lang="fr-CA" dirty="0"/>
          </a:p>
        </p:txBody>
      </p:sp>
      <p:sp>
        <p:nvSpPr>
          <p:cNvPr id="3" name="Subtitle 2"/>
          <p:cNvSpPr>
            <a:spLocks noGrp="1"/>
          </p:cNvSpPr>
          <p:nvPr>
            <p:ph type="subTitle" idx="1"/>
          </p:nvPr>
        </p:nvSpPr>
        <p:spPr/>
        <p:txBody>
          <a:bodyPr/>
          <a:lstStyle/>
          <a:p>
            <a:r>
              <a:rPr lang="fr-CA" dirty="0" smtClean="0"/>
              <a:t>Éducation à la santé 40S</a:t>
            </a:r>
            <a:endParaRPr lang="fr-CA" dirty="0"/>
          </a:p>
        </p:txBody>
      </p:sp>
      <p:pic>
        <p:nvPicPr>
          <p:cNvPr id="4" name="Image 3" descr="Related image"/>
          <p:cNvPicPr/>
          <p:nvPr/>
        </p:nvPicPr>
        <p:blipFill>
          <a:blip r:embed="rId2">
            <a:extLst>
              <a:ext uri="{28A0092B-C50C-407E-A947-70E740481C1C}">
                <a14:useLocalDpi xmlns:a14="http://schemas.microsoft.com/office/drawing/2010/main" val="0"/>
              </a:ext>
            </a:extLst>
          </a:blip>
          <a:srcRect/>
          <a:stretch>
            <a:fillRect/>
          </a:stretch>
        </p:blipFill>
        <p:spPr bwMode="auto">
          <a:xfrm>
            <a:off x="2051720" y="4260728"/>
            <a:ext cx="5486400" cy="1440815"/>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CA"/>
          </a:p>
        </p:txBody>
      </p:sp>
      <p:sp>
        <p:nvSpPr>
          <p:cNvPr id="3" name="Content Placeholder 2"/>
          <p:cNvSpPr>
            <a:spLocks noGrp="1"/>
          </p:cNvSpPr>
          <p:nvPr>
            <p:ph idx="1"/>
          </p:nvPr>
        </p:nvSpPr>
        <p:spPr/>
        <p:txBody>
          <a:bodyPr/>
          <a:lstStyle/>
          <a:p>
            <a:r>
              <a:rPr lang="fr-FR" dirty="0" smtClean="0"/>
              <a:t>Le maintien d'un poids-santé signifie généralement que l'énergie ingérée dans les aliments est approximativement égale à la quantité d'énergie dépensée. </a:t>
            </a:r>
          </a:p>
          <a:p>
            <a:r>
              <a:rPr lang="fr-FR" dirty="0" smtClean="0"/>
              <a:t>Les personnes plus actives devraient consommer plus de </a:t>
            </a:r>
            <a:r>
              <a:rPr lang="fr-FR" i="1" dirty="0" smtClean="0"/>
              <a:t>portions du guide alimentaire que celles recommandées dans le Guide alimentaire pour </a:t>
            </a:r>
            <a:r>
              <a:rPr lang="fr-FR" dirty="0" smtClean="0"/>
              <a:t>satisfaire à leurs besoins en énergie.</a:t>
            </a:r>
            <a:endParaRPr lang="fr-C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620688"/>
            <a:ext cx="8229600" cy="4967302"/>
          </a:xfrm>
        </p:spPr>
        <p:txBody>
          <a:bodyPr>
            <a:normAutofit/>
          </a:bodyPr>
          <a:lstStyle/>
          <a:p>
            <a:r>
              <a:rPr lang="fr-FR" i="1" dirty="0" smtClean="0"/>
              <a:t>Le bilan énergétique désigne la relation entre l'apport énergétique (par les aliments </a:t>
            </a:r>
            <a:r>
              <a:rPr lang="fr-FR" dirty="0" smtClean="0"/>
              <a:t>consommés) et l’énergie dépensée (par l'activité physique).</a:t>
            </a:r>
          </a:p>
          <a:p>
            <a:pPr lvl="1"/>
            <a:r>
              <a:rPr lang="fr-FR" i="1" dirty="0" smtClean="0"/>
              <a:t>Un bilan positif correspond à une situation où l'apport énergétique par les aliments est </a:t>
            </a:r>
            <a:r>
              <a:rPr lang="fr-FR" dirty="0" smtClean="0"/>
              <a:t>supérieur à la dépense énergétique par l'activité physique (gain de poids/graisses).</a:t>
            </a:r>
          </a:p>
          <a:p>
            <a:pPr lvl="1"/>
            <a:r>
              <a:rPr lang="fr-FR" i="1" dirty="0" smtClean="0"/>
              <a:t>Un bilan négatif désigne une situation où la dépense énergétique par l'activité physique </a:t>
            </a:r>
            <a:r>
              <a:rPr lang="fr-FR" dirty="0" smtClean="0"/>
              <a:t>est supérieure à l'apport alimentaire (perte de poids/graisses).</a:t>
            </a:r>
            <a:endParaRPr lang="fr-CA" dirty="0"/>
          </a:p>
        </p:txBody>
      </p:sp>
      <p:pic>
        <p:nvPicPr>
          <p:cNvPr id="4" name="Image 3" descr="Related image"/>
          <p:cNvPicPr/>
          <p:nvPr/>
        </p:nvPicPr>
        <p:blipFill rotWithShape="1">
          <a:blip r:embed="rId2">
            <a:extLst>
              <a:ext uri="{28A0092B-C50C-407E-A947-70E740481C1C}">
                <a14:useLocalDpi xmlns:a14="http://schemas.microsoft.com/office/drawing/2010/main" val="0"/>
              </a:ext>
            </a:extLst>
          </a:blip>
          <a:srcRect l="19591" r="14691"/>
          <a:stretch/>
        </p:blipFill>
        <p:spPr bwMode="auto">
          <a:xfrm>
            <a:off x="3059832" y="4797152"/>
            <a:ext cx="3604260" cy="1508125"/>
          </a:xfrm>
          <a:prstGeom prst="rect">
            <a:avLst/>
          </a:prstGeom>
          <a:noFill/>
          <a:ln>
            <a:noFill/>
          </a:ln>
          <a:extLst>
            <a:ext uri="{53640926-AAD7-44D8-BBD7-CCE9431645EC}">
              <a14:shadowObscured xmlns:a14="http://schemas.microsoft.com/office/drawing/2010/main"/>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CA"/>
          </a:p>
        </p:txBody>
      </p:sp>
      <p:sp>
        <p:nvSpPr>
          <p:cNvPr id="3" name="Content Placeholder 2"/>
          <p:cNvSpPr>
            <a:spLocks noGrp="1"/>
          </p:cNvSpPr>
          <p:nvPr>
            <p:ph idx="1"/>
          </p:nvPr>
        </p:nvSpPr>
        <p:spPr/>
        <p:txBody>
          <a:bodyPr/>
          <a:lstStyle/>
          <a:p>
            <a:r>
              <a:rPr lang="fr-FR" dirty="0" smtClean="0"/>
              <a:t>Dans le meilleur scénario, on peut dépenser beaucoup d’énergie grâce à l'activité physique, et devoir consommer suffisamment d'aliments pour équilibrer la dépense énergétique. Le fait de restreindre l'apport alimentaire et de garder l'activité physique à un faible niveau n'est pas une habitude de vie saine.</a:t>
            </a:r>
            <a:endParaRPr lang="fr-C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smtClean="0"/>
              <a:t>Réserve d'énergie sous forme de graisse</a:t>
            </a:r>
            <a:endParaRPr lang="fr-CA" dirty="0"/>
          </a:p>
        </p:txBody>
      </p:sp>
      <p:sp>
        <p:nvSpPr>
          <p:cNvPr id="3" name="Content Placeholder 2"/>
          <p:cNvSpPr>
            <a:spLocks noGrp="1"/>
          </p:cNvSpPr>
          <p:nvPr>
            <p:ph idx="1"/>
          </p:nvPr>
        </p:nvSpPr>
        <p:spPr/>
        <p:txBody>
          <a:bodyPr/>
          <a:lstStyle/>
          <a:p>
            <a:r>
              <a:rPr lang="fr-FR" dirty="0" smtClean="0"/>
              <a:t>Par le passé, la capacité du corps de stocker l'énergie sous forme de graisses était extrêmement utile. Nos ancêtres, les hommes des cavernes, passaient parfois plusieurs jours à pourchasser des proies avant de pouvoir manger. Les réserves d'énergie qu'ils constituaient en mangeant le gibier de leur dernière chasse avaient une importance vitale parce qu'elles les soutenaient jusqu'au repas suivant.</a:t>
            </a:r>
            <a:endParaRPr lang="fr-C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CA"/>
          </a:p>
        </p:txBody>
      </p:sp>
      <p:sp>
        <p:nvSpPr>
          <p:cNvPr id="3" name="Content Placeholder 2"/>
          <p:cNvSpPr>
            <a:spLocks noGrp="1"/>
          </p:cNvSpPr>
          <p:nvPr>
            <p:ph idx="1"/>
          </p:nvPr>
        </p:nvSpPr>
        <p:spPr/>
        <p:txBody>
          <a:bodyPr/>
          <a:lstStyle/>
          <a:p>
            <a:r>
              <a:rPr lang="fr-FR" dirty="0" smtClean="0"/>
              <a:t>Les réserves de graisse sont encore importantes aujourd'hui, car elles nous aident à :</a:t>
            </a:r>
          </a:p>
          <a:p>
            <a:pPr lvl="1"/>
            <a:r>
              <a:rPr lang="fr-FR" dirty="0" smtClean="0"/>
              <a:t>maintenir la température corporelle,</a:t>
            </a:r>
          </a:p>
          <a:p>
            <a:pPr lvl="1"/>
            <a:r>
              <a:rPr lang="fr-FR" dirty="0" smtClean="0"/>
              <a:t>construire et entretenir les tissus et cellules du corps,</a:t>
            </a:r>
          </a:p>
          <a:p>
            <a:pPr lvl="1"/>
            <a:r>
              <a:rPr lang="fr-FR" dirty="0" smtClean="0"/>
              <a:t>protéger les organes internes,</a:t>
            </a:r>
          </a:p>
          <a:p>
            <a:pPr lvl="1"/>
            <a:r>
              <a:rPr lang="fr-FR" dirty="0" smtClean="0"/>
              <a:t>alimenter le mouvement musculaire.</a:t>
            </a:r>
            <a:endParaRPr lang="fr-C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CA"/>
          </a:p>
        </p:txBody>
      </p:sp>
      <p:sp>
        <p:nvSpPr>
          <p:cNvPr id="3" name="Content Placeholder 2"/>
          <p:cNvSpPr>
            <a:spLocks noGrp="1"/>
          </p:cNvSpPr>
          <p:nvPr>
            <p:ph idx="1"/>
          </p:nvPr>
        </p:nvSpPr>
        <p:spPr/>
        <p:txBody>
          <a:bodyPr>
            <a:normAutofit/>
          </a:bodyPr>
          <a:lstStyle/>
          <a:p>
            <a:r>
              <a:rPr lang="fr-FR" dirty="0" smtClean="0"/>
              <a:t>Dans notre société, toutefois, il est facile de consommer trop d'aliments et de stocker un excès d'énergie. En outre, nous avons réduit systématiquement notre activité physique dans notre vie quotidienne en raison de toutes les commodités qui nous sont offertes (p. ex., télécommandes, ascenseurs et escaliers roulants, voitures pour parcourir même de courtes distances). </a:t>
            </a:r>
            <a:endParaRPr lang="fr-C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CA"/>
          </a:p>
        </p:txBody>
      </p:sp>
      <p:sp>
        <p:nvSpPr>
          <p:cNvPr id="3" name="Content Placeholder 2"/>
          <p:cNvSpPr>
            <a:spLocks noGrp="1"/>
          </p:cNvSpPr>
          <p:nvPr>
            <p:ph idx="1"/>
          </p:nvPr>
        </p:nvSpPr>
        <p:spPr/>
        <p:txBody>
          <a:bodyPr/>
          <a:lstStyle/>
          <a:p>
            <a:r>
              <a:rPr lang="fr-FR" dirty="0" smtClean="0"/>
              <a:t>Cette diminution notable de l'activité physique quotidienne est un facteur clé de l'épidémie d'obésité. Un excédent d'énergie stockée (de graisses corporelles), en particulier au niveau de l'abdomen, est associé à un risque accru de souffrir de </a:t>
            </a:r>
            <a:r>
              <a:rPr lang="fr-CA" dirty="0" smtClean="0"/>
              <a:t>nombreuses maladies.</a:t>
            </a:r>
            <a:endParaRPr lang="fr-C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Dépense énergétique</a:t>
            </a:r>
            <a:endParaRPr lang="fr-CA" dirty="0"/>
          </a:p>
        </p:txBody>
      </p:sp>
      <p:sp>
        <p:nvSpPr>
          <p:cNvPr id="3" name="Content Placeholder 2"/>
          <p:cNvSpPr>
            <a:spLocks noGrp="1"/>
          </p:cNvSpPr>
          <p:nvPr>
            <p:ph idx="1"/>
          </p:nvPr>
        </p:nvSpPr>
        <p:spPr/>
        <p:txBody>
          <a:bodyPr>
            <a:normAutofit fontScale="92500" lnSpcReduction="10000"/>
          </a:bodyPr>
          <a:lstStyle/>
          <a:p>
            <a:r>
              <a:rPr lang="fr-FR" dirty="0" smtClean="0"/>
              <a:t>Le corps humain dépense de l'énergie pour différents usages, comme les fonctions métaboliques vitales, la digestion et l'activité physique. Quelle que soit l'utilisation que fait l'organisme de l'énergie qu'il reçoit, sa dépense énergétique se classera dans l'une des trois </a:t>
            </a:r>
            <a:r>
              <a:rPr lang="fr-CA" dirty="0" smtClean="0"/>
              <a:t>catégories suivantes :</a:t>
            </a:r>
          </a:p>
          <a:p>
            <a:pPr lvl="1"/>
            <a:r>
              <a:rPr lang="fr-FR" dirty="0" smtClean="0"/>
              <a:t>métabolisme basal (MB) ou taux métabolique au repos (TMR)</a:t>
            </a:r>
          </a:p>
          <a:p>
            <a:pPr lvl="1"/>
            <a:r>
              <a:rPr lang="fr-FR" dirty="0" smtClean="0"/>
              <a:t>production de chaleur ou thermogénèse</a:t>
            </a:r>
          </a:p>
          <a:p>
            <a:pPr lvl="1"/>
            <a:r>
              <a:rPr lang="fr-FR" dirty="0" smtClean="0"/>
              <a:t>dépense énergétique par l'activité physique</a:t>
            </a:r>
          </a:p>
          <a:p>
            <a:r>
              <a:rPr lang="fr-FR" dirty="0" smtClean="0"/>
              <a:t>Dépense énergétique globale = MB/TMR + chaleur + activité physique</a:t>
            </a:r>
            <a:endParaRPr lang="fr-C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b="1" i="1" dirty="0" smtClean="0"/>
              <a:t>Métabolisme basal ou taux métabolique au repos</a:t>
            </a:r>
            <a:endParaRPr lang="fr-CA" dirty="0"/>
          </a:p>
        </p:txBody>
      </p:sp>
      <p:sp>
        <p:nvSpPr>
          <p:cNvPr id="3" name="Content Placeholder 2"/>
          <p:cNvSpPr>
            <a:spLocks noGrp="1"/>
          </p:cNvSpPr>
          <p:nvPr>
            <p:ph idx="1"/>
          </p:nvPr>
        </p:nvSpPr>
        <p:spPr/>
        <p:txBody>
          <a:bodyPr>
            <a:normAutofit/>
          </a:bodyPr>
          <a:lstStyle/>
          <a:p>
            <a:r>
              <a:rPr lang="fr-FR" dirty="0" smtClean="0"/>
              <a:t>Le </a:t>
            </a:r>
            <a:r>
              <a:rPr lang="fr-FR" i="1" dirty="0" smtClean="0"/>
              <a:t>métabolisme basal (MB) ou le taux métabolique au repos (TMR) est la quantité d'énergie que </a:t>
            </a:r>
            <a:r>
              <a:rPr lang="fr-FR" dirty="0" smtClean="0"/>
              <a:t>le corps utilise par minute pour maintenir un état de repos. Cette quantité d'énergie égale environ 1 Cal par minute. Durant la journée (et la nuit), une personne dépense une bonne quantité de calories simplement pour l'entretien du corps (1440 minutes par jour x 1 Cal/min = 1440 Cal par jour). </a:t>
            </a:r>
            <a:endParaRPr lang="fr-C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CA"/>
          </a:p>
        </p:txBody>
      </p:sp>
      <p:sp>
        <p:nvSpPr>
          <p:cNvPr id="3" name="Content Placeholder 2"/>
          <p:cNvSpPr>
            <a:spLocks noGrp="1"/>
          </p:cNvSpPr>
          <p:nvPr>
            <p:ph idx="1"/>
          </p:nvPr>
        </p:nvSpPr>
        <p:spPr/>
        <p:txBody>
          <a:bodyPr/>
          <a:lstStyle/>
          <a:p>
            <a:r>
              <a:rPr lang="fr-FR" dirty="0" smtClean="0"/>
              <a:t>Environ 60 % à 75 % de l'énergie utilisée chaque jour est nécessaire pour maintenir les fonctions corporelles vitales qui sont essentielles. Ces fonctions comprennent l'activité du système nerveux, la respiration, la fonction cardiaque, le maintien de la température corporelle (thermorégulation) et l'activité hormonale.</a:t>
            </a:r>
            <a:endParaRPr lang="fr-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L'énergie</a:t>
            </a:r>
            <a:endParaRPr lang="fr-CA" dirty="0"/>
          </a:p>
        </p:txBody>
      </p:sp>
      <p:sp>
        <p:nvSpPr>
          <p:cNvPr id="3" name="Content Placeholder 2"/>
          <p:cNvSpPr>
            <a:spLocks noGrp="1"/>
          </p:cNvSpPr>
          <p:nvPr>
            <p:ph idx="1"/>
          </p:nvPr>
        </p:nvSpPr>
        <p:spPr/>
        <p:txBody>
          <a:bodyPr/>
          <a:lstStyle/>
          <a:p>
            <a:r>
              <a:rPr lang="fr-FR" dirty="0" smtClean="0"/>
              <a:t>Lorsqu'on mange des produits d'origine végétale et animale, les hydrates de carbone, les matières grasses et les protéines sont dégradés durant la digestion, libérant de l'énergie et des éléments nutritifs. </a:t>
            </a:r>
          </a:p>
          <a:p>
            <a:r>
              <a:rPr lang="fr-FR" dirty="0" smtClean="0"/>
              <a:t>Une partie de l'énergie provenant de ces aliments est utilisée immédiatement pour assurer diverses fonctions corporelles, et l'autre partie est stockée en vue d'une utilisation ultérieure.</a:t>
            </a:r>
          </a:p>
          <a:p>
            <a:r>
              <a:rPr lang="fr-FR" dirty="0"/>
              <a:t>L'énergie chimique fournie par les aliments est convertie éventuellement en énergie mécanique.</a:t>
            </a:r>
          </a:p>
          <a:p>
            <a:endParaRPr lang="fr-CA" dirty="0"/>
          </a:p>
        </p:txBody>
      </p:sp>
      <p:pic>
        <p:nvPicPr>
          <p:cNvPr id="4" name="Image 3" descr="Image result for dépense énergétiqu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7824" y="260648"/>
            <a:ext cx="2667000" cy="1778635"/>
          </a:xfrm>
          <a:prstGeom prst="rect">
            <a:avLst/>
          </a:prstGeom>
          <a:noFill/>
          <a:ln>
            <a:noFill/>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CA"/>
          </a:p>
        </p:txBody>
      </p:sp>
      <p:sp>
        <p:nvSpPr>
          <p:cNvPr id="3" name="Content Placeholder 2"/>
          <p:cNvSpPr>
            <a:spLocks noGrp="1"/>
          </p:cNvSpPr>
          <p:nvPr>
            <p:ph idx="1"/>
          </p:nvPr>
        </p:nvSpPr>
        <p:spPr/>
        <p:txBody>
          <a:bodyPr>
            <a:normAutofit lnSpcReduction="10000"/>
          </a:bodyPr>
          <a:lstStyle/>
          <a:p>
            <a:r>
              <a:rPr lang="fr-FR" dirty="0" smtClean="0"/>
              <a:t>Le MB et le TMR sont mesurés dans des conditions différentes :</a:t>
            </a:r>
          </a:p>
          <a:p>
            <a:pPr lvl="1"/>
            <a:r>
              <a:rPr lang="fr-FR" dirty="0" smtClean="0"/>
              <a:t>La mesure du MB se fait généralement dans une pièce sombre, au réveil après 8 heures de sommeil et à jeun (12 heures après le dernier repas, pour s'assurer que le système digestif est inactif), le sujet étant couché.</a:t>
            </a:r>
          </a:p>
          <a:p>
            <a:pPr lvl="1"/>
            <a:r>
              <a:rPr lang="fr-FR" dirty="0" smtClean="0"/>
              <a:t>Le TMR est généralement mesuré dans des conditions moins strictes que le MB, le sujet n'étant pas obligé d'avoir passé la nuit précédente dans le local où se déroulera le test. Par conséquent, la mesure du TMR est devenue la plus populaire, et le métabolisme basal n'est plus souvent mesuré.</a:t>
            </a:r>
            <a:endParaRPr lang="fr-C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b="1" i="1" dirty="0" smtClean="0"/>
              <a:t>Production de chaleur par les aliments</a:t>
            </a:r>
            <a:endParaRPr lang="fr-CA" dirty="0"/>
          </a:p>
        </p:txBody>
      </p:sp>
      <p:sp>
        <p:nvSpPr>
          <p:cNvPr id="3" name="Content Placeholder 2"/>
          <p:cNvSpPr>
            <a:spLocks noGrp="1"/>
          </p:cNvSpPr>
          <p:nvPr>
            <p:ph idx="1"/>
          </p:nvPr>
        </p:nvSpPr>
        <p:spPr/>
        <p:txBody>
          <a:bodyPr>
            <a:normAutofit lnSpcReduction="10000"/>
          </a:bodyPr>
          <a:lstStyle/>
          <a:p>
            <a:r>
              <a:rPr lang="fr-FR" dirty="0" smtClean="0"/>
              <a:t>La </a:t>
            </a:r>
            <a:r>
              <a:rPr lang="fr-FR" i="1" dirty="0" smtClean="0"/>
              <a:t>production de chaleur par les aliments (ou thermogénèse) est l'énergie dont l'organisme a </a:t>
            </a:r>
            <a:r>
              <a:rPr lang="fr-FR" dirty="0" smtClean="0"/>
              <a:t>besoin pour transformer les aliments ingérés. Environ 10 % des calories consommées dans un repas sont utilisées pour digérer, métaboliser et stocker la nourriture que l'on vient de prendre. La dépense d'énergie est directement liée à la taille du repas et à la composition des aliments (c.-à-d. la quantité de protéines, de matières grasses et d'hydrates de carbone). Une partie de l'énergie est aussi utilisée pour le stockage des hydrates de carbone et des matières grasses sous forme d'énergie dans les tissus du corps.</a:t>
            </a:r>
            <a:endParaRPr lang="fr-C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b="1" i="1" dirty="0" smtClean="0"/>
              <a:t>Dépense énergétique par l'activité physique</a:t>
            </a:r>
            <a:endParaRPr lang="fr-CA" dirty="0"/>
          </a:p>
        </p:txBody>
      </p:sp>
      <p:sp>
        <p:nvSpPr>
          <p:cNvPr id="3" name="Content Placeholder 2"/>
          <p:cNvSpPr>
            <a:spLocks noGrp="1"/>
          </p:cNvSpPr>
          <p:nvPr>
            <p:ph idx="1"/>
          </p:nvPr>
        </p:nvSpPr>
        <p:spPr/>
        <p:txBody>
          <a:bodyPr>
            <a:normAutofit/>
          </a:bodyPr>
          <a:lstStyle/>
          <a:p>
            <a:r>
              <a:rPr lang="fr-FR" i="1" dirty="0" smtClean="0"/>
              <a:t>La dépense énergétique par l'activité physique est la quantité d'énergie nécessaire pour </a:t>
            </a:r>
            <a:r>
              <a:rPr lang="fr-FR" dirty="0" smtClean="0"/>
              <a:t>alimenter les mouvements du corps dans les activités physiques de la vie courante, y compris l'exercice. Les tissus musculaires consomment environ 20 % de cette énergie au repos, mais durant un exercice physique vigoureux, le taux d'énergie consommée par les tissus musculaires peut être augmenté de l'ordre de 50 fois ou plus. L'activité physique peut avoir un impact majeur sur la dépense énergétique quotidienne. </a:t>
            </a:r>
            <a:endParaRPr lang="fr-CA"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CA"/>
          </a:p>
        </p:txBody>
      </p:sp>
      <p:sp>
        <p:nvSpPr>
          <p:cNvPr id="3" name="Content Placeholder 2"/>
          <p:cNvSpPr>
            <a:spLocks noGrp="1"/>
          </p:cNvSpPr>
          <p:nvPr>
            <p:ph idx="1"/>
          </p:nvPr>
        </p:nvSpPr>
        <p:spPr/>
        <p:txBody>
          <a:bodyPr/>
          <a:lstStyle/>
          <a:p>
            <a:r>
              <a:rPr lang="fr-FR" dirty="0" smtClean="0"/>
              <a:t>Pendant des périodes d'activité physique vigoureuse (intense), les muscles d'une personne en très grande forme peuvent consommer jusqu'à 1200 Cal par heure, mais chez une personne en mauvaise condition physique, cette dépense peut n'être que de 200 Cal par heure. Les mouvements involontaires comme le tremblement ou le maintien de la posture (qu'on désigne par NEAT, soit la thermogénèse non induite par l'activité) ajoutent aussi à la dépense énergétique par l'activité physique.</a:t>
            </a:r>
            <a:endParaRPr lang="fr-CA"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CA"/>
          </a:p>
        </p:txBody>
      </p:sp>
      <p:sp>
        <p:nvSpPr>
          <p:cNvPr id="3" name="Content Placeholder 2"/>
          <p:cNvSpPr>
            <a:spLocks noGrp="1"/>
          </p:cNvSpPr>
          <p:nvPr>
            <p:ph idx="1"/>
          </p:nvPr>
        </p:nvSpPr>
        <p:spPr/>
        <p:txBody>
          <a:bodyPr/>
          <a:lstStyle/>
          <a:p>
            <a:r>
              <a:rPr lang="fr-FR" dirty="0" smtClean="0"/>
              <a:t>L'exercice est une variable extrêmement importante de l'équation de la dépense énergétique quotidienne et du maintien de l'équilibre énergétique. Non seulement l'exercice est-il la composante la plus changeante au cours d'une période de 24 heures, mais c'est aussi la seule dont le contrôle est entièrement volontaire (pour la plupart des </a:t>
            </a:r>
            <a:r>
              <a:rPr lang="fr-CA" dirty="0" smtClean="0"/>
              <a:t>gens).</a:t>
            </a:r>
            <a:endParaRPr lang="fr-CA"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CA"/>
          </a:p>
        </p:txBody>
      </p:sp>
      <p:sp>
        <p:nvSpPr>
          <p:cNvPr id="3" name="Content Placeholder 2"/>
          <p:cNvSpPr>
            <a:spLocks noGrp="1"/>
          </p:cNvSpPr>
          <p:nvPr>
            <p:ph idx="1"/>
          </p:nvPr>
        </p:nvSpPr>
        <p:spPr/>
        <p:txBody>
          <a:bodyPr/>
          <a:lstStyle/>
          <a:p>
            <a:r>
              <a:rPr lang="fr-FR" dirty="0" smtClean="0"/>
              <a:t>En plus d'augmenter la dépense de calories, l'exercice comporte de nombreux autres bienfaits, comme d'accroître la masse musculaire et la densité osseuse et de renforcer le </a:t>
            </a:r>
            <a:r>
              <a:rPr lang="fr-CA" dirty="0" err="1" smtClean="0"/>
              <a:t>coeur</a:t>
            </a:r>
            <a:r>
              <a:rPr lang="fr-CA" dirty="0" smtClean="0"/>
              <a:t>.</a:t>
            </a:r>
            <a:endParaRPr lang="fr-CA"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Le prix de la sédentarité</a:t>
            </a:r>
            <a:endParaRPr lang="fr-CA" dirty="0"/>
          </a:p>
        </p:txBody>
      </p:sp>
      <p:sp>
        <p:nvSpPr>
          <p:cNvPr id="3" name="Content Placeholder 2"/>
          <p:cNvSpPr>
            <a:spLocks noGrp="1"/>
          </p:cNvSpPr>
          <p:nvPr>
            <p:ph idx="1"/>
          </p:nvPr>
        </p:nvSpPr>
        <p:spPr/>
        <p:txBody>
          <a:bodyPr>
            <a:normAutofit/>
          </a:bodyPr>
          <a:lstStyle/>
          <a:p>
            <a:r>
              <a:rPr lang="fr-FR" dirty="0" smtClean="0"/>
              <a:t>Les taux croissants d'obésité sont imputables autant à la diminution de la dépense énergétique (associée à la baisse des niveaux d'activité physique de la population canadienne) qu'à la surconsommation de calories. Au Canada, les adolescents passent plus de temps que jamais devant l'ordinateur, les consoles de jeux vidéos et la télévision. </a:t>
            </a:r>
            <a:endParaRPr lang="fr-CA"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253054"/>
          </a:xfrm>
        </p:spPr>
        <p:txBody>
          <a:bodyPr>
            <a:normAutofit/>
          </a:bodyPr>
          <a:lstStyle/>
          <a:p>
            <a:r>
              <a:rPr lang="fr-FR" dirty="0" smtClean="0"/>
              <a:t>Le rapport 2007 du Comité permanent de la santé indique ce qui suit : « En moyenne, les adolescents du Canada passent près de 35 heures par semaine devant un écran, ce qui représente au cours d’une année plus de temps que celui passé en salle de classe » (</a:t>
            </a:r>
            <a:r>
              <a:rPr lang="fr-FR" i="1" dirty="0" smtClean="0"/>
              <a:t>Des enfants en santé : une question de poids, p. 4). Le temps passé en classe ajouté au temps passé</a:t>
            </a:r>
            <a:r>
              <a:rPr lang="fr-FR" dirty="0" smtClean="0"/>
              <a:t> devant un écran ne laisse pas beaucoup de temps pour l'activité physique. De fait, chez les enfants de 8 à 18 ans, le temps moyen passé à utiliser des médias est d'au moins 6 heures et 21 minutes par jour (</a:t>
            </a:r>
            <a:r>
              <a:rPr lang="fr-FR" dirty="0" err="1" smtClean="0"/>
              <a:t>Rideout</a:t>
            </a:r>
            <a:r>
              <a:rPr lang="fr-FR" dirty="0" smtClean="0"/>
              <a:t>, Roberts et </a:t>
            </a:r>
            <a:r>
              <a:rPr lang="fr-FR" dirty="0" err="1" smtClean="0"/>
              <a:t>Foehr</a:t>
            </a:r>
            <a:r>
              <a:rPr lang="fr-FR" dirty="0" smtClean="0"/>
              <a:t>, p. 36), et ce, sans compter le temps passé </a:t>
            </a:r>
            <a:r>
              <a:rPr lang="fr-CA" dirty="0" smtClean="0"/>
              <a:t>assis en classe.</a:t>
            </a:r>
            <a:endParaRPr lang="fr-CA"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CA"/>
          </a:p>
        </p:txBody>
      </p:sp>
      <p:sp>
        <p:nvSpPr>
          <p:cNvPr id="3" name="Content Placeholder 2"/>
          <p:cNvSpPr>
            <a:spLocks noGrp="1"/>
          </p:cNvSpPr>
          <p:nvPr>
            <p:ph idx="1"/>
          </p:nvPr>
        </p:nvSpPr>
        <p:spPr/>
        <p:txBody>
          <a:bodyPr/>
          <a:lstStyle/>
          <a:p>
            <a:r>
              <a:rPr lang="fr-FR" dirty="0" smtClean="0"/>
              <a:t>Un autre rapport indique que plus de la moitié des jeunes de 5 à 17 ans ne sont pas assez actifs pour atteindre un niveau optimal de croissance et de développement (Institut canadien de la recherche sur la condition physique et le mode de vie). Le terme </a:t>
            </a:r>
            <a:r>
              <a:rPr lang="fr-FR" i="1" dirty="0" smtClean="0"/>
              <a:t>assez actifs </a:t>
            </a:r>
            <a:r>
              <a:rPr lang="fr-FR" dirty="0" smtClean="0"/>
              <a:t>correspond à une dépense énergétique d'au moins 8 kilocalories par kilogramme de masse </a:t>
            </a:r>
            <a:r>
              <a:rPr lang="fr-CA" dirty="0" smtClean="0"/>
              <a:t>corporelle par jour.</a:t>
            </a:r>
            <a:endParaRPr lang="fr-CA"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CA" dirty="0"/>
          </a:p>
        </p:txBody>
      </p:sp>
      <p:sp>
        <p:nvSpPr>
          <p:cNvPr id="3" name="Content Placeholder 2"/>
          <p:cNvSpPr>
            <a:spLocks noGrp="1"/>
          </p:cNvSpPr>
          <p:nvPr>
            <p:ph idx="1"/>
          </p:nvPr>
        </p:nvSpPr>
        <p:spPr/>
        <p:txBody>
          <a:bodyPr/>
          <a:lstStyle/>
          <a:p>
            <a:r>
              <a:rPr lang="fr-FR" dirty="0" smtClean="0"/>
              <a:t>Le </a:t>
            </a:r>
            <a:r>
              <a:rPr lang="fr-FR" i="1" dirty="0" smtClean="0"/>
              <a:t>Guide d’activité physique canadien pour les jeunes (Agence de la santé publique du </a:t>
            </a:r>
            <a:r>
              <a:rPr lang="fr-FR" dirty="0" smtClean="0"/>
              <a:t>Canada) recommande aux jeunes de participer pendant au moins 90 minutes par jour à des activités physiques d'intensité modérée à vigoureuse.</a:t>
            </a:r>
            <a:endParaRPr lang="fr-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5181616"/>
          </a:xfrm>
        </p:spPr>
        <p:txBody>
          <a:bodyPr>
            <a:normAutofit/>
          </a:bodyPr>
          <a:lstStyle/>
          <a:p>
            <a:r>
              <a:rPr lang="fr-FR" i="1" dirty="0" smtClean="0"/>
              <a:t>L'énergie mécanique est la capacité de faire un travail (p. ex., contraction </a:t>
            </a:r>
            <a:r>
              <a:rPr lang="fr-FR" dirty="0" smtClean="0"/>
              <a:t>musculaire). </a:t>
            </a:r>
          </a:p>
          <a:p>
            <a:r>
              <a:rPr lang="fr-FR" dirty="0" smtClean="0"/>
              <a:t>Une augmentation de l'intensité du travail fait aussi augmenter les besoins en énergie. </a:t>
            </a:r>
          </a:p>
          <a:p>
            <a:r>
              <a:rPr lang="fr-FR" dirty="0" smtClean="0"/>
              <a:t>Par exemple, si nous faisons de l'exercice de faible intensité pendant 10 minutes, la quantité d'énergie dépensée sera beaucoup moins importante que si nous faisons de l'activité physique de forte intensité pendant 10 minutes.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253054"/>
          </a:xfrm>
        </p:spPr>
        <p:txBody>
          <a:bodyPr>
            <a:normAutofit/>
          </a:bodyPr>
          <a:lstStyle/>
          <a:p>
            <a:r>
              <a:rPr lang="fr-FR" dirty="0" smtClean="0"/>
              <a:t>Il est généralement admis que l’activité physique modérée permet de dépenser entre 3,5 Cal/min et 7 Cal/min, et qu’une activité physique vigoureuse fait dépenser plus de 7 Cal/min. Il importe de comprendre que ces chiffres ne sont que des valeurs approximatives. Pour calculer précisément l’énergie dépensée, il faut connaître le poids corporel de la personne. Si deux personnes ont fait la même activité physique pendant le même nombre de minutes et au même rythme cardiaque, la personne dont le poids est le plus élevé dépensera plus de calories par minute.</a:t>
            </a:r>
            <a:endParaRPr lang="fr-CA"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CA"/>
          </a:p>
        </p:txBody>
      </p:sp>
      <p:sp>
        <p:nvSpPr>
          <p:cNvPr id="3" name="Content Placeholder 2"/>
          <p:cNvSpPr>
            <a:spLocks noGrp="1"/>
          </p:cNvSpPr>
          <p:nvPr>
            <p:ph idx="1"/>
          </p:nvPr>
        </p:nvSpPr>
        <p:spPr/>
        <p:txBody>
          <a:bodyPr>
            <a:normAutofit lnSpcReduction="10000"/>
          </a:bodyPr>
          <a:lstStyle/>
          <a:p>
            <a:r>
              <a:rPr lang="fr-FR" dirty="0" smtClean="0"/>
              <a:t>On trouvera ci-dessous un exemple de calcul approximatif de l’énergie dépensée par une personne qui suit les recommandations en matière d’activité physique minimale.</a:t>
            </a:r>
          </a:p>
          <a:p>
            <a:pPr lvl="1"/>
            <a:r>
              <a:rPr lang="fr-FR" b="1" dirty="0" smtClean="0"/>
              <a:t>Activité physique modérée : 60 min à 6 Cal/min = 360 Cal</a:t>
            </a:r>
          </a:p>
          <a:p>
            <a:pPr lvl="1"/>
            <a:r>
              <a:rPr lang="fr-FR" b="1" dirty="0" smtClean="0"/>
              <a:t>Activité physique vigoureuse : 30 min à 9 Cal/min = 270 Cal</a:t>
            </a:r>
          </a:p>
          <a:p>
            <a:r>
              <a:rPr lang="fr-FR" dirty="0" smtClean="0"/>
              <a:t>En ajoutant 90 minutes d'activité physique par jour, la dépense </a:t>
            </a:r>
            <a:r>
              <a:rPr lang="fr-FR" smtClean="0"/>
              <a:t>énergétique quotidienne totale </a:t>
            </a:r>
            <a:r>
              <a:rPr lang="fr-FR" dirty="0" smtClean="0"/>
              <a:t>peut être augmentée de 630 Cal.</a:t>
            </a:r>
            <a:endParaRPr lang="fr-C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04088"/>
            <a:ext cx="5050904" cy="5817888"/>
          </a:xfrm>
        </p:spPr>
        <p:txBody>
          <a:bodyPr/>
          <a:lstStyle/>
          <a:p>
            <a:r>
              <a:rPr lang="fr-FR" dirty="0"/>
              <a:t>La consommation de l'énergie durant le travail est appelée </a:t>
            </a:r>
            <a:r>
              <a:rPr lang="fr-FR" i="1" dirty="0"/>
              <a:t>dépense énergétique</a:t>
            </a:r>
            <a:r>
              <a:rPr lang="fr-FR" i="1" dirty="0" smtClean="0"/>
              <a:t>.</a:t>
            </a:r>
          </a:p>
          <a:p>
            <a:r>
              <a:rPr lang="fr-FR" dirty="0"/>
              <a:t>Il n'y a aucune énergie perdue au moment de la conversion de l'énergie chimique en énergie mécanique. </a:t>
            </a:r>
          </a:p>
          <a:p>
            <a:r>
              <a:rPr lang="fr-FR" dirty="0"/>
              <a:t>Par exemple, l'énergie chimique des hydrates de carbone et des matières grasses est convertie en énergie mécanique et en chaleur (qui est de l'énergie thermique ou calorifique). </a:t>
            </a:r>
          </a:p>
          <a:p>
            <a:endParaRPr lang="fr-CA" dirty="0"/>
          </a:p>
          <a:p>
            <a:endParaRPr lang="fr-CA" dirty="0"/>
          </a:p>
        </p:txBody>
      </p:sp>
      <p:pic>
        <p:nvPicPr>
          <p:cNvPr id="4" name="Image 3" descr="Related image"/>
          <p:cNvPicPr/>
          <p:nvPr/>
        </p:nvPicPr>
        <p:blipFill>
          <a:blip r:embed="rId2">
            <a:extLst>
              <a:ext uri="{28A0092B-C50C-407E-A947-70E740481C1C}">
                <a14:useLocalDpi xmlns:a14="http://schemas.microsoft.com/office/drawing/2010/main" val="0"/>
              </a:ext>
            </a:extLst>
          </a:blip>
          <a:srcRect/>
          <a:stretch>
            <a:fillRect/>
          </a:stretch>
        </p:blipFill>
        <p:spPr bwMode="auto">
          <a:xfrm>
            <a:off x="5796136" y="2060848"/>
            <a:ext cx="2758440" cy="2051050"/>
          </a:xfrm>
          <a:prstGeom prst="rect">
            <a:avLst/>
          </a:prstGeom>
          <a:noFill/>
          <a:ln>
            <a:noFill/>
          </a:ln>
        </p:spPr>
      </p:pic>
    </p:spTree>
    <p:extLst>
      <p:ext uri="{BB962C8B-B14F-4D97-AF65-F5344CB8AC3E}">
        <p14:creationId xmlns:p14="http://schemas.microsoft.com/office/powerpoint/2010/main" val="29578385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5110178"/>
          </a:xfrm>
        </p:spPr>
        <p:txBody>
          <a:bodyPr>
            <a:normAutofit/>
          </a:bodyPr>
          <a:lstStyle/>
          <a:p>
            <a:r>
              <a:rPr lang="fr-FR" dirty="0" smtClean="0"/>
              <a:t>Ce processus de conversion de l'énergie des aliments en énergie mécanique est continu, maintenant les processus vitaux et gardant la température du corps à 37 °C. </a:t>
            </a:r>
          </a:p>
          <a:p>
            <a:r>
              <a:rPr lang="fr-FR" dirty="0" smtClean="0"/>
              <a:t>Quand nous faisons de l'exercice, nous utilisons l'énergie des aliments pour faire contracter nos muscles, notamment le </a:t>
            </a:r>
            <a:r>
              <a:rPr lang="fr-FR" dirty="0" err="1" smtClean="0"/>
              <a:t>coeur</a:t>
            </a:r>
            <a:r>
              <a:rPr lang="fr-FR" dirty="0" smtClean="0"/>
              <a:t>, ce qui requiert de l'énergie. </a:t>
            </a:r>
          </a:p>
          <a:p>
            <a:r>
              <a:rPr lang="fr-FR" dirty="0"/>
              <a:t>La contraction musculaire durant l'exercice augmente la température du corps, ce qui souvent nous fait transpirer pour éviter une « surchauffe ». </a:t>
            </a:r>
          </a:p>
          <a:p>
            <a:endParaRPr lang="fr-C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CA"/>
          </a:p>
        </p:txBody>
      </p:sp>
      <p:sp>
        <p:nvSpPr>
          <p:cNvPr id="3" name="Content Placeholder 2"/>
          <p:cNvSpPr>
            <a:spLocks noGrp="1"/>
          </p:cNvSpPr>
          <p:nvPr>
            <p:ph idx="1"/>
          </p:nvPr>
        </p:nvSpPr>
        <p:spPr/>
        <p:txBody>
          <a:bodyPr/>
          <a:lstStyle/>
          <a:p>
            <a:r>
              <a:rPr lang="fr-FR" dirty="0" smtClean="0"/>
              <a:t>Durant l'exercice, </a:t>
            </a:r>
            <a:r>
              <a:rPr lang="fr-CA" dirty="0" smtClean="0"/>
              <a:t>on observe une hausse spectaculaire de la demande </a:t>
            </a:r>
            <a:r>
              <a:rPr lang="fr-FR" dirty="0" smtClean="0"/>
              <a:t>d'énergie de l'organisme, ce qui se traduit souvent par une forte </a:t>
            </a:r>
            <a:r>
              <a:rPr lang="fr-CA" dirty="0" smtClean="0"/>
              <a:t>augmentation de la température corporelle.</a:t>
            </a:r>
          </a:p>
          <a:p>
            <a:r>
              <a:rPr lang="fr-FR" dirty="0"/>
              <a:t>Mais comme la conversion de notre énergie en travail n'est pas parfaitement efficace, nous créons aussi de la chaleur. </a:t>
            </a:r>
          </a:p>
          <a:p>
            <a:endParaRPr lang="fr-C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Énergie (calories)</a:t>
            </a:r>
            <a:endParaRPr lang="fr-CA" dirty="0"/>
          </a:p>
        </p:txBody>
      </p:sp>
      <p:sp>
        <p:nvSpPr>
          <p:cNvPr id="3" name="Content Placeholder 2"/>
          <p:cNvSpPr>
            <a:spLocks noGrp="1"/>
          </p:cNvSpPr>
          <p:nvPr>
            <p:ph idx="1"/>
          </p:nvPr>
        </p:nvSpPr>
        <p:spPr/>
        <p:txBody>
          <a:bodyPr/>
          <a:lstStyle/>
          <a:p>
            <a:r>
              <a:rPr lang="fr-FR" dirty="0" smtClean="0"/>
              <a:t>Il est important de savoir ce que sont les calories, mais aussi de comprendre le concept de l'apport d'énergie dans les aliments consommés, de </a:t>
            </a:r>
            <a:r>
              <a:rPr lang="fr-CA" dirty="0" smtClean="0"/>
              <a:t>l'énergie dépensée par l'activité </a:t>
            </a:r>
            <a:r>
              <a:rPr lang="fr-FR" dirty="0" smtClean="0"/>
              <a:t>physique et de l'équilibre entre ces </a:t>
            </a:r>
            <a:r>
              <a:rPr lang="fr-CA" dirty="0" smtClean="0"/>
              <a:t>deux équations.</a:t>
            </a:r>
            <a:endParaRPr lang="fr-CA" dirty="0"/>
          </a:p>
        </p:txBody>
      </p:sp>
      <p:pic>
        <p:nvPicPr>
          <p:cNvPr id="4" name="Image 3" descr="Related image"/>
          <p:cNvPicPr/>
          <p:nvPr/>
        </p:nvPicPr>
        <p:blipFill>
          <a:blip r:embed="rId2">
            <a:extLst>
              <a:ext uri="{28A0092B-C50C-407E-A947-70E740481C1C}">
                <a14:useLocalDpi xmlns:a14="http://schemas.microsoft.com/office/drawing/2010/main" val="0"/>
              </a:ext>
            </a:extLst>
          </a:blip>
          <a:srcRect/>
          <a:stretch>
            <a:fillRect/>
          </a:stretch>
        </p:blipFill>
        <p:spPr bwMode="auto">
          <a:xfrm>
            <a:off x="1828800" y="4221088"/>
            <a:ext cx="5486400" cy="1763395"/>
          </a:xfrm>
          <a:prstGeom prst="rect">
            <a:avLst/>
          </a:prstGeom>
          <a:noFill/>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CA"/>
          </a:p>
        </p:txBody>
      </p:sp>
      <p:sp>
        <p:nvSpPr>
          <p:cNvPr id="3" name="Content Placeholder 2"/>
          <p:cNvSpPr>
            <a:spLocks noGrp="1"/>
          </p:cNvSpPr>
          <p:nvPr>
            <p:ph idx="1"/>
          </p:nvPr>
        </p:nvSpPr>
        <p:spPr/>
        <p:txBody>
          <a:bodyPr/>
          <a:lstStyle/>
          <a:p>
            <a:r>
              <a:rPr lang="fr-FR" dirty="0" smtClean="0"/>
              <a:t>L'énergie se mesure en unité appelées </a:t>
            </a:r>
            <a:r>
              <a:rPr lang="fr-FR" i="1" dirty="0" smtClean="0"/>
              <a:t>calories. La plupart des </a:t>
            </a:r>
            <a:r>
              <a:rPr lang="fr-CA" dirty="0" smtClean="0"/>
              <a:t>aliments que nous ingérons </a:t>
            </a:r>
            <a:r>
              <a:rPr lang="fr-FR" dirty="0" smtClean="0"/>
              <a:t>contiennent de l'énergie, et l'énergie est indispensable à tout ce que nous faisons, même le sommeil, ce qui entraîne une dépense de calories.</a:t>
            </a:r>
          </a:p>
          <a:p>
            <a:endParaRPr lang="fr-C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12776"/>
            <a:ext cx="8229600" cy="4389120"/>
          </a:xfrm>
        </p:spPr>
        <p:txBody>
          <a:bodyPr>
            <a:normAutofit fontScale="92500"/>
          </a:bodyPr>
          <a:lstStyle/>
          <a:p>
            <a:r>
              <a:rPr lang="fr-CA" dirty="0" smtClean="0"/>
              <a:t>Les modèles d'alimentation décrits </a:t>
            </a:r>
            <a:r>
              <a:rPr lang="fr-FR" dirty="0" smtClean="0"/>
              <a:t>pour les garçons/hommes et les filles/femmes à divers âges dans </a:t>
            </a:r>
            <a:r>
              <a:rPr lang="fr-FR" i="1" dirty="0" smtClean="0"/>
              <a:t>Bien manger avec le Guide alimentaire canadien sont conçus de façon à </a:t>
            </a:r>
            <a:r>
              <a:rPr lang="fr-FR" dirty="0" smtClean="0"/>
              <a:t>répondre aux besoins en énergie et en nutriments de la plupart des </a:t>
            </a:r>
            <a:r>
              <a:rPr lang="fr-CA" dirty="0" smtClean="0"/>
              <a:t>consommateurs. </a:t>
            </a:r>
          </a:p>
          <a:p>
            <a:r>
              <a:rPr lang="fr-CA" dirty="0" smtClean="0"/>
              <a:t>En d'autres </a:t>
            </a:r>
            <a:r>
              <a:rPr lang="fr-FR" dirty="0" smtClean="0"/>
              <a:t>termes, les personnes qui suivent le </a:t>
            </a:r>
            <a:r>
              <a:rPr lang="fr-CA" dirty="0" smtClean="0"/>
              <a:t>modèle d'alimentation recommandé consomment une </a:t>
            </a:r>
            <a:r>
              <a:rPr lang="fr-FR" dirty="0" smtClean="0"/>
              <a:t>quantité d'énergie qui favorise </a:t>
            </a:r>
            <a:r>
              <a:rPr lang="fr-FR" dirty="0" smtClean="0"/>
              <a:t/>
            </a:r>
            <a:br>
              <a:rPr lang="fr-FR" dirty="0" smtClean="0"/>
            </a:br>
            <a:r>
              <a:rPr lang="fr-FR" dirty="0" smtClean="0"/>
              <a:t>un </a:t>
            </a:r>
            <a:r>
              <a:rPr lang="fr-FR" dirty="0" smtClean="0"/>
              <a:t>poids-santé, même si </a:t>
            </a:r>
            <a:r>
              <a:rPr lang="fr-FR" dirty="0" smtClean="0"/>
              <a:t/>
            </a:r>
            <a:br>
              <a:rPr lang="fr-FR" dirty="0" smtClean="0"/>
            </a:br>
            <a:r>
              <a:rPr lang="fr-FR" dirty="0" smtClean="0"/>
              <a:t>elles sont </a:t>
            </a:r>
            <a:r>
              <a:rPr lang="fr-FR" dirty="0" smtClean="0"/>
              <a:t>relativement </a:t>
            </a:r>
            <a:r>
              <a:rPr lang="fr-FR" dirty="0"/>
              <a:t/>
            </a:r>
            <a:br>
              <a:rPr lang="fr-FR" dirty="0"/>
            </a:br>
            <a:r>
              <a:rPr lang="fr-FR" dirty="0" smtClean="0"/>
              <a:t>inactives</a:t>
            </a:r>
            <a:r>
              <a:rPr lang="fr-FR" dirty="0" smtClean="0"/>
              <a:t>. </a:t>
            </a:r>
            <a:endParaRPr lang="fr-CA" dirty="0"/>
          </a:p>
        </p:txBody>
      </p:sp>
      <p:pic>
        <p:nvPicPr>
          <p:cNvPr id="4" name="Image 3" descr="Image result for calories"/>
          <p:cNvPicPr/>
          <p:nvPr/>
        </p:nvPicPr>
        <p:blipFill>
          <a:blip r:embed="rId2">
            <a:extLst>
              <a:ext uri="{28A0092B-C50C-407E-A947-70E740481C1C}">
                <a14:useLocalDpi xmlns:a14="http://schemas.microsoft.com/office/drawing/2010/main" val="0"/>
              </a:ext>
            </a:extLst>
          </a:blip>
          <a:srcRect/>
          <a:stretch>
            <a:fillRect/>
          </a:stretch>
        </p:blipFill>
        <p:spPr bwMode="auto">
          <a:xfrm>
            <a:off x="4355976" y="4221088"/>
            <a:ext cx="4122420" cy="2364105"/>
          </a:xfrm>
          <a:prstGeom prst="rect">
            <a:avLst/>
          </a:prstGeom>
          <a:noFill/>
          <a:ln>
            <a:noFill/>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104</TotalTime>
  <Words>2055</Words>
  <Application>Microsoft Office PowerPoint</Application>
  <PresentationFormat>Affichage à l'écran (4:3)</PresentationFormat>
  <Paragraphs>66</Paragraphs>
  <Slides>31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31</vt:i4>
      </vt:variant>
    </vt:vector>
  </HeadingPairs>
  <TitlesOfParts>
    <vt:vector size="35" baseType="lpstr">
      <vt:lpstr>Calibri</vt:lpstr>
      <vt:lpstr>Constantia</vt:lpstr>
      <vt:lpstr>Wingdings 2</vt:lpstr>
      <vt:lpstr>Flow</vt:lpstr>
      <vt:lpstr>Dépense énergétique</vt:lpstr>
      <vt:lpstr>L'énergie</vt:lpstr>
      <vt:lpstr>Présentation PowerPoint</vt:lpstr>
      <vt:lpstr>Présentation PowerPoint</vt:lpstr>
      <vt:lpstr>Présentation PowerPoint</vt:lpstr>
      <vt:lpstr>Présentation PowerPoint</vt:lpstr>
      <vt:lpstr>Énergie (calories)</vt:lpstr>
      <vt:lpstr>Présentation PowerPoint</vt:lpstr>
      <vt:lpstr>Présentation PowerPoint</vt:lpstr>
      <vt:lpstr>Présentation PowerPoint</vt:lpstr>
      <vt:lpstr>Présentation PowerPoint</vt:lpstr>
      <vt:lpstr>Présentation PowerPoint</vt:lpstr>
      <vt:lpstr>Réserve d'énergie sous forme de graisse</vt:lpstr>
      <vt:lpstr>Présentation PowerPoint</vt:lpstr>
      <vt:lpstr>Présentation PowerPoint</vt:lpstr>
      <vt:lpstr>Présentation PowerPoint</vt:lpstr>
      <vt:lpstr>Dépense énergétique</vt:lpstr>
      <vt:lpstr>Métabolisme basal ou taux métabolique au repos</vt:lpstr>
      <vt:lpstr>Présentation PowerPoint</vt:lpstr>
      <vt:lpstr>Présentation PowerPoint</vt:lpstr>
      <vt:lpstr>Production de chaleur par les aliments</vt:lpstr>
      <vt:lpstr>Dépense énergétique par l'activité physique</vt:lpstr>
      <vt:lpstr>Présentation PowerPoint</vt:lpstr>
      <vt:lpstr>Présentation PowerPoint</vt:lpstr>
      <vt:lpstr>Présentation PowerPoint</vt:lpstr>
      <vt:lpstr>Le prix de la sédentarité</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Dépense énergétique</dc:title>
  <dc:creator>Marc</dc:creator>
  <cp:lastModifiedBy>Colin David</cp:lastModifiedBy>
  <cp:revision>12</cp:revision>
  <dcterms:created xsi:type="dcterms:W3CDTF">2012-05-01T01:50:06Z</dcterms:created>
  <dcterms:modified xsi:type="dcterms:W3CDTF">2020-03-16T13:17:02Z</dcterms:modified>
</cp:coreProperties>
</file>