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24703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0B83CF7-DCCF-430C-BB75-199C28E76153}" type="datetimeFigureOut">
              <a:rPr lang="fr-CA" smtClean="0"/>
              <a:t>2020-03-20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4767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51307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9149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241847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1696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218451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248604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21832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5925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201918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0B83CF7-DCCF-430C-BB75-199C28E76153}" type="datetimeFigureOut">
              <a:rPr lang="fr-CA" smtClean="0"/>
              <a:t>2020-03-20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68851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0B83CF7-DCCF-430C-BB75-199C28E76153}" type="datetimeFigureOut">
              <a:rPr lang="fr-CA" smtClean="0"/>
              <a:t>2020-03-20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209855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58972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82663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F0B83CF7-DCCF-430C-BB75-199C28E76153}" type="datetimeFigureOut">
              <a:rPr lang="fr-CA" smtClean="0"/>
              <a:t>2020-03-20</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77276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0B83CF7-DCCF-430C-BB75-199C28E76153}" type="datetimeFigureOut">
              <a:rPr lang="fr-CA" smtClean="0"/>
              <a:t>2020-03-20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B3C4BC4-9236-47CF-92ED-3AE1EC075079}" type="slidenum">
              <a:rPr lang="fr-CA" smtClean="0"/>
              <a:t>‹N°›</a:t>
            </a:fld>
            <a:endParaRPr lang="fr-CA"/>
          </a:p>
        </p:txBody>
      </p:sp>
    </p:spTree>
    <p:extLst>
      <p:ext uri="{BB962C8B-B14F-4D97-AF65-F5344CB8AC3E}">
        <p14:creationId xmlns:p14="http://schemas.microsoft.com/office/powerpoint/2010/main" val="178479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B83CF7-DCCF-430C-BB75-199C28E76153}" type="datetimeFigureOut">
              <a:rPr lang="fr-CA" smtClean="0"/>
              <a:t>2020-03-20</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3C4BC4-9236-47CF-92ED-3AE1EC075079}" type="slidenum">
              <a:rPr lang="fr-CA" smtClean="0"/>
              <a:t>‹N°›</a:t>
            </a:fld>
            <a:endParaRPr lang="fr-CA"/>
          </a:p>
        </p:txBody>
      </p:sp>
    </p:spTree>
    <p:extLst>
      <p:ext uri="{BB962C8B-B14F-4D97-AF65-F5344CB8AC3E}">
        <p14:creationId xmlns:p14="http://schemas.microsoft.com/office/powerpoint/2010/main" val="413828574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7AyM2PH3_Qk" TargetMode="External"/><Relationship Id="rId1" Type="http://schemas.openxmlformats.org/officeDocument/2006/relationships/slideLayout" Target="../slideLayouts/slideLayout2.xml"/><Relationship Id="rId4" Type="http://schemas.openxmlformats.org/officeDocument/2006/relationships/hyperlink" Target="http://www.alexsarchives.org/2011/11/communication-breakdow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LgroYSxgwUU" TargetMode="External"/><Relationship Id="rId1" Type="http://schemas.openxmlformats.org/officeDocument/2006/relationships/slideLayout" Target="../slideLayouts/slideLayout2.xml"/><Relationship Id="rId4" Type="http://schemas.openxmlformats.org/officeDocument/2006/relationships/hyperlink" Target="https://pixabay.com/fr/danse-yoga-m%C3%A9ditation-femme-313482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en/guitar-music-rock-musical-play-1201377/" TargetMode="External"/><Relationship Id="rId3" Type="http://schemas.openxmlformats.org/officeDocument/2006/relationships/image" Target="../media/image21.jpg"/><Relationship Id="rId7" Type="http://schemas.openxmlformats.org/officeDocument/2006/relationships/image" Target="../media/image17.png"/><Relationship Id="rId2"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hyperlink" Target="https://en.wikipedia.org/wiki/Speculations_about_Mona_Lisa" TargetMode="External"/><Relationship Id="rId5" Type="http://schemas.openxmlformats.org/officeDocument/2006/relationships/image" Target="../media/image22.JPG"/><Relationship Id="rId10" Type="http://schemas.openxmlformats.org/officeDocument/2006/relationships/hyperlink" Target="https://www.pexels.com/photo/photo-of-beautiful-mountain-scenery-near-body-of-water-1525043/" TargetMode="External"/><Relationship Id="rId4" Type="http://schemas.openxmlformats.org/officeDocument/2006/relationships/hyperlink" Target="http://fashionvictimsbcn.blogspot.com/2010/10/beauty-new-make-up-line-by-blanco.html" TargetMode="Externa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eei-xT29obs" TargetMode="External"/><Relationship Id="rId1" Type="http://schemas.openxmlformats.org/officeDocument/2006/relationships/slideLayout" Target="../slideLayouts/slideLayout2.xml"/><Relationship Id="rId4" Type="http://schemas.openxmlformats.org/officeDocument/2006/relationships/hyperlink" Target="https://sheokhanda.wordpress.com/tag/blue-ey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qsYlpBOVJ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lection.ca/maison/mon-argent/10-commandements-pour-venir-a-bout-de-ses-dettes-de-cartes-de-credit/" TargetMode="External"/><Relationship Id="rId2" Type="http://schemas.openxmlformats.org/officeDocument/2006/relationships/hyperlink" Target="https://www.selection.ca/sante/vivre-sainement/manque-de-sommeil-8-consequences-sur-votre-travail/" TargetMode="External"/><Relationship Id="rId1" Type="http://schemas.openxmlformats.org/officeDocument/2006/relationships/slideLayout" Target="../slideLayouts/slideLayout2.xml"/><Relationship Id="rId6" Type="http://schemas.openxmlformats.org/officeDocument/2006/relationships/hyperlink" Target="http://www.rcmp-grc.gc.ca/cycp-cpcj/bull-inti/index-fra.htm" TargetMode="External"/><Relationship Id="rId5" Type="http://schemas.openxmlformats.org/officeDocument/2006/relationships/hyperlink" Target="https://www.selection.ca/sante/prevention/depression-infantile-signes-parents/" TargetMode="External"/><Relationship Id="rId4" Type="http://schemas.openxmlformats.org/officeDocument/2006/relationships/hyperlink" Target="https://www.selection.ca/sante/vivre-sainement/succes-conseils-travai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it.wikipedia.org/wiki/Hockey_su_ghiaccio_ai_Giochi_olimpici" TargetMode="External"/><Relationship Id="rId7" Type="http://schemas.openxmlformats.org/officeDocument/2006/relationships/hyperlink" Target="https://en.wikipedia.org/wiki/Terry_Fox"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fr.wikipedia.org/wiki/Conf%C3%A9d%C3%A9ration_des_Pieds-Noirs" TargetMode="External"/><Relationship Id="rId4" Type="http://schemas.openxmlformats.org/officeDocument/2006/relationships/image" Target="../media/image8.jpg"/><Relationship Id="rId9" Type="http://schemas.openxmlformats.org/officeDocument/2006/relationships/hyperlink" Target="https://en.wikipedia.org/wiki/File:Tim_Hortons_logo_(original).sv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ixabay.com/en/canada-flag-map-country-42703/" TargetMode="External"/><Relationship Id="rId2" Type="http://schemas.openxmlformats.org/officeDocument/2006/relationships/hyperlink" Target="https://www.youtube.com/watch?v=JLMz1CZKDQo"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youtube.com/watch?v=c25h86frv24" TargetMode="External"/><Relationship Id="rId4" Type="http://schemas.openxmlformats.org/officeDocument/2006/relationships/hyperlink" Target="https://fr.wikipedia.org/wiki/Drapeau_du_Canada"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canada.ca/fr/patrimoine-canadien/services/symboles-officiels-canada.html#a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Drapeau_du_Canad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fr.wikipedia.org/wiki/Instagram" TargetMode="External"/><Relationship Id="rId7" Type="http://schemas.openxmlformats.org/officeDocument/2006/relationships/image" Target="../media/image16.tif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flickr.com/photos/bagogames/15321221118/" TargetMode="External"/><Relationship Id="rId5" Type="http://schemas.openxmlformats.org/officeDocument/2006/relationships/image" Target="../media/image15.jpg"/><Relationship Id="rId4" Type="http://schemas.openxmlformats.org/officeDocument/2006/relationships/image" Target="../media/image14.tiff"/><Relationship Id="rId9" Type="http://schemas.openxmlformats.org/officeDocument/2006/relationships/hyperlink" Target="https://pixabay.com/en/guitar-music-rock-musical-play-120137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93A36E-735A-477E-94FF-1D880079AA16}"/>
              </a:ext>
            </a:extLst>
          </p:cNvPr>
          <p:cNvPicPr>
            <a:picLocks noChangeAspect="1"/>
          </p:cNvPicPr>
          <p:nvPr/>
        </p:nvPicPr>
        <p:blipFill rotWithShape="1">
          <a:blip r:embed="rId2"/>
          <a:srcRect t="14921" b="1124"/>
          <a:stretch/>
        </p:blipFill>
        <p:spPr>
          <a:xfrm>
            <a:off x="20" y="10"/>
            <a:ext cx="12191979" cy="6857990"/>
          </a:xfrm>
          <a:prstGeom prst="rect">
            <a:avLst/>
          </a:prstGeom>
        </p:spPr>
      </p:pic>
      <p:sp>
        <p:nvSpPr>
          <p:cNvPr id="2" name="Titre 1">
            <a:extLst>
              <a:ext uri="{FF2B5EF4-FFF2-40B4-BE49-F238E27FC236}">
                <a16:creationId xmlns:a16="http://schemas.microsoft.com/office/drawing/2014/main" id="{A8FB28B4-697D-1748-A4F4-692B4E59C964}"/>
              </a:ext>
            </a:extLst>
          </p:cNvPr>
          <p:cNvSpPr>
            <a:spLocks noGrp="1"/>
          </p:cNvSpPr>
          <p:nvPr>
            <p:ph type="ctrTitle"/>
          </p:nvPr>
        </p:nvSpPr>
        <p:spPr>
          <a:xfrm>
            <a:off x="6033793" y="2355458"/>
            <a:ext cx="4775075" cy="1630907"/>
          </a:xfrm>
        </p:spPr>
        <p:txBody>
          <a:bodyPr>
            <a:normAutofit/>
          </a:bodyPr>
          <a:lstStyle/>
          <a:p>
            <a:r>
              <a:rPr lang="fr-FR" sz="4400" dirty="0">
                <a:solidFill>
                  <a:schemeClr val="tx1"/>
                </a:solidFill>
              </a:rPr>
              <a:t>Identité Canadienne</a:t>
            </a:r>
          </a:p>
        </p:txBody>
      </p:sp>
      <p:sp>
        <p:nvSpPr>
          <p:cNvPr id="3" name="Sous-titre 2">
            <a:extLst>
              <a:ext uri="{FF2B5EF4-FFF2-40B4-BE49-F238E27FC236}">
                <a16:creationId xmlns:a16="http://schemas.microsoft.com/office/drawing/2014/main" id="{96DA56FB-7156-5B4E-BBB9-EBE0D509BEB5}"/>
              </a:ext>
            </a:extLst>
          </p:cNvPr>
          <p:cNvSpPr>
            <a:spLocks noGrp="1"/>
          </p:cNvSpPr>
          <p:nvPr>
            <p:ph type="subTitle" idx="1"/>
          </p:nvPr>
        </p:nvSpPr>
        <p:spPr>
          <a:xfrm>
            <a:off x="6096009" y="5753871"/>
            <a:ext cx="4775075" cy="559656"/>
          </a:xfrm>
        </p:spPr>
        <p:txBody>
          <a:bodyPr>
            <a:normAutofit/>
          </a:bodyPr>
          <a:lstStyle/>
          <a:p>
            <a:r>
              <a:rPr lang="fr-FR" dirty="0" smtClean="0">
                <a:solidFill>
                  <a:schemeClr val="tx1"/>
                </a:solidFill>
              </a:rPr>
              <a:t>Sciences humaines 10f</a:t>
            </a:r>
            <a:endParaRPr lang="fr-FR" dirty="0">
              <a:solidFill>
                <a:schemeClr val="tx1"/>
              </a:solidFill>
            </a:endParaRPr>
          </a:p>
        </p:txBody>
      </p:sp>
    </p:spTree>
    <p:extLst>
      <p:ext uri="{BB962C8B-B14F-4D97-AF65-F5344CB8AC3E}">
        <p14:creationId xmlns:p14="http://schemas.microsoft.com/office/powerpoint/2010/main" val="1140832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72389-C051-B64A-8296-C31411473C8B}"/>
              </a:ext>
            </a:extLst>
          </p:cNvPr>
          <p:cNvSpPr>
            <a:spLocks noGrp="1"/>
          </p:cNvSpPr>
          <p:nvPr>
            <p:ph type="title"/>
          </p:nvPr>
        </p:nvSpPr>
        <p:spPr>
          <a:xfrm>
            <a:off x="6579450" y="727627"/>
            <a:ext cx="4957553" cy="1645920"/>
          </a:xfrm>
        </p:spPr>
        <p:txBody>
          <a:bodyPr>
            <a:normAutofit/>
          </a:bodyPr>
          <a:lstStyle/>
          <a:p>
            <a:r>
              <a:rPr lang="fr-FR" dirty="0"/>
              <a:t>Culture populaire</a:t>
            </a:r>
          </a:p>
        </p:txBody>
      </p:sp>
      <p:sp>
        <p:nvSpPr>
          <p:cNvPr id="3" name="Espace réservé du contenu 2">
            <a:extLst>
              <a:ext uri="{FF2B5EF4-FFF2-40B4-BE49-F238E27FC236}">
                <a16:creationId xmlns:a16="http://schemas.microsoft.com/office/drawing/2014/main" id="{8B7B8286-10F7-0047-81AB-296B5041027F}"/>
              </a:ext>
            </a:extLst>
          </p:cNvPr>
          <p:cNvSpPr>
            <a:spLocks noGrp="1"/>
          </p:cNvSpPr>
          <p:nvPr>
            <p:ph idx="1"/>
          </p:nvPr>
        </p:nvSpPr>
        <p:spPr>
          <a:xfrm>
            <a:off x="6579450" y="2538919"/>
            <a:ext cx="4957554" cy="3496120"/>
          </a:xfrm>
        </p:spPr>
        <p:txBody>
          <a:bodyPr>
            <a:normAutofit/>
          </a:bodyPr>
          <a:lstStyle/>
          <a:p>
            <a:endParaRPr lang="fr-FR" dirty="0"/>
          </a:p>
          <a:p>
            <a:r>
              <a:rPr lang="fr-FR" dirty="0"/>
              <a:t>Donnez des exemples de changements dans la société dans les dernières 10 années. (culture populaire)</a:t>
            </a:r>
          </a:p>
          <a:p>
            <a:r>
              <a:rPr lang="fr-FR" dirty="0"/>
              <a:t>Quels facteurs ont contribué aux changements? </a:t>
            </a:r>
          </a:p>
        </p:txBody>
      </p:sp>
      <p:pic>
        <p:nvPicPr>
          <p:cNvPr id="4" name="Image 3" descr="Communication breakdown | Alex's Archives">
            <a:hlinkClick r:id="rId2"/>
            <a:extLst>
              <a:ext uri="{FF2B5EF4-FFF2-40B4-BE49-F238E27FC236}">
                <a16:creationId xmlns:a16="http://schemas.microsoft.com/office/drawing/2014/main" id="{F8DDD23A-B647-A64D-A724-B2B642EF4EF9}"/>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1205256" y="1230863"/>
            <a:ext cx="4414438" cy="4414438"/>
          </a:xfrm>
          <a:prstGeom prst="rect">
            <a:avLst/>
          </a:prstGeom>
        </p:spPr>
      </p:pic>
    </p:spTree>
    <p:extLst>
      <p:ext uri="{BB962C8B-B14F-4D97-AF65-F5344CB8AC3E}">
        <p14:creationId xmlns:p14="http://schemas.microsoft.com/office/powerpoint/2010/main" val="24135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9FD51-4709-DD40-9BDB-36489DFFC207}"/>
              </a:ext>
            </a:extLst>
          </p:cNvPr>
          <p:cNvSpPr>
            <a:spLocks noGrp="1"/>
          </p:cNvSpPr>
          <p:nvPr>
            <p:ph type="title"/>
          </p:nvPr>
        </p:nvSpPr>
        <p:spPr>
          <a:xfrm>
            <a:off x="866440" y="1000370"/>
            <a:ext cx="3462079" cy="4857262"/>
          </a:xfrm>
        </p:spPr>
        <p:txBody>
          <a:bodyPr>
            <a:normAutofit/>
          </a:bodyPr>
          <a:lstStyle/>
          <a:p>
            <a:pPr algn="r"/>
            <a:r>
              <a:rPr lang="fr-FR" sz="4400">
                <a:solidFill>
                  <a:srgbClr val="FFFFFF"/>
                </a:solidFill>
              </a:rPr>
              <a:t>Voici des exemples qui ont changé d’une décennie à l’autre: </a:t>
            </a:r>
          </a:p>
        </p:txBody>
      </p:sp>
      <p:sp>
        <p:nvSpPr>
          <p:cNvPr id="3" name="Espace réservé du contenu 2">
            <a:extLst>
              <a:ext uri="{FF2B5EF4-FFF2-40B4-BE49-F238E27FC236}">
                <a16:creationId xmlns:a16="http://schemas.microsoft.com/office/drawing/2014/main" id="{A4FD2CC2-9EC8-E343-8FD1-EC8BA0B5FF9A}"/>
              </a:ext>
            </a:extLst>
          </p:cNvPr>
          <p:cNvSpPr>
            <a:spLocks noGrp="1"/>
          </p:cNvSpPr>
          <p:nvPr>
            <p:ph idx="1"/>
          </p:nvPr>
        </p:nvSpPr>
        <p:spPr>
          <a:xfrm>
            <a:off x="4997548" y="1993718"/>
            <a:ext cx="6212310" cy="4857262"/>
          </a:xfrm>
        </p:spPr>
        <p:txBody>
          <a:bodyPr anchor="ctr">
            <a:normAutofit/>
          </a:bodyPr>
          <a:lstStyle/>
          <a:p>
            <a:r>
              <a:rPr lang="fr-FR" sz="1400" dirty="0">
                <a:solidFill>
                  <a:srgbClr val="FFFFFF"/>
                </a:solidFill>
              </a:rPr>
              <a:t>Intérêts</a:t>
            </a:r>
          </a:p>
          <a:p>
            <a:r>
              <a:rPr lang="fr-FR" sz="1400" dirty="0">
                <a:solidFill>
                  <a:srgbClr val="FFFFFF"/>
                </a:solidFill>
              </a:rPr>
              <a:t>Professions</a:t>
            </a:r>
          </a:p>
          <a:p>
            <a:r>
              <a:rPr lang="fr-FR" sz="1400" dirty="0">
                <a:solidFill>
                  <a:srgbClr val="FFFFFF"/>
                </a:solidFill>
              </a:rPr>
              <a:t>Technologie</a:t>
            </a:r>
          </a:p>
          <a:p>
            <a:r>
              <a:rPr lang="fr-FR" sz="1400" dirty="0">
                <a:solidFill>
                  <a:srgbClr val="FFFFFF"/>
                </a:solidFill>
              </a:rPr>
              <a:t>Pensées</a:t>
            </a:r>
          </a:p>
          <a:p>
            <a:r>
              <a:rPr lang="fr-FR" sz="1400" dirty="0">
                <a:solidFill>
                  <a:srgbClr val="FFFFFF"/>
                </a:solidFill>
              </a:rPr>
              <a:t>Valeurs</a:t>
            </a:r>
          </a:p>
          <a:p>
            <a:r>
              <a:rPr lang="fr-FR" sz="1400" dirty="0">
                <a:solidFill>
                  <a:srgbClr val="FFFFFF"/>
                </a:solidFill>
              </a:rPr>
              <a:t>La mode</a:t>
            </a:r>
          </a:p>
          <a:p>
            <a:r>
              <a:rPr lang="fr-FR" sz="1400" dirty="0">
                <a:solidFill>
                  <a:srgbClr val="FFFFFF"/>
                </a:solidFill>
              </a:rPr>
              <a:t>Société</a:t>
            </a:r>
          </a:p>
          <a:p>
            <a:r>
              <a:rPr lang="fr-FR" sz="1400" dirty="0">
                <a:solidFill>
                  <a:srgbClr val="FFFFFF"/>
                </a:solidFill>
              </a:rPr>
              <a:t>Progrès mécanique</a:t>
            </a:r>
          </a:p>
          <a:p>
            <a:r>
              <a:rPr lang="fr-FR" sz="1400" dirty="0">
                <a:solidFill>
                  <a:srgbClr val="FFFFFF"/>
                </a:solidFill>
              </a:rPr>
              <a:t>Consommation</a:t>
            </a:r>
          </a:p>
          <a:p>
            <a:r>
              <a:rPr lang="fr-FR" sz="1400" b="1" i="1" dirty="0">
                <a:solidFill>
                  <a:srgbClr val="FFFFFF"/>
                </a:solidFill>
              </a:rPr>
              <a:t>Beauté</a:t>
            </a:r>
          </a:p>
          <a:p>
            <a:endParaRPr lang="fr-FR" sz="2000" dirty="0">
              <a:solidFill>
                <a:srgbClr val="FFFFFF"/>
              </a:solidFill>
            </a:endParaRPr>
          </a:p>
          <a:p>
            <a:endParaRPr lang="fr-FR" sz="2000" dirty="0">
              <a:solidFill>
                <a:srgbClr val="FFFFFF"/>
              </a:solidFill>
            </a:endParaRPr>
          </a:p>
          <a:p>
            <a:endParaRPr lang="fr-FR" sz="2000" dirty="0">
              <a:solidFill>
                <a:srgbClr val="FFFFFF"/>
              </a:solidFill>
            </a:endParaRPr>
          </a:p>
          <a:p>
            <a:endParaRPr lang="fr-FR" sz="2000" dirty="0">
              <a:solidFill>
                <a:srgbClr val="FFFFFF"/>
              </a:solidFill>
            </a:endParaRPr>
          </a:p>
        </p:txBody>
      </p:sp>
      <p:pic>
        <p:nvPicPr>
          <p:cNvPr id="6" name="Image 5" descr="Danse Yoga Méditation · Photo gratuite sur Pixabay">
            <a:hlinkClick r:id="rId2"/>
            <a:extLst>
              <a:ext uri="{FF2B5EF4-FFF2-40B4-BE49-F238E27FC236}">
                <a16:creationId xmlns:a16="http://schemas.microsoft.com/office/drawing/2014/main" id="{2203421F-B0F0-5745-A5F6-70A0B5E74421}"/>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751556">
            <a:off x="7375028" y="1645736"/>
            <a:ext cx="3665962" cy="2438662"/>
          </a:xfrm>
          <a:prstGeom prst="rect">
            <a:avLst/>
          </a:prstGeom>
        </p:spPr>
      </p:pic>
    </p:spTree>
    <p:extLst>
      <p:ext uri="{BB962C8B-B14F-4D97-AF65-F5344CB8AC3E}">
        <p14:creationId xmlns:p14="http://schemas.microsoft.com/office/powerpoint/2010/main" val="415157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F709E46-1F7A-5643-9C88-5DB839B9ADBA}"/>
              </a:ext>
            </a:extLst>
          </p:cNvPr>
          <p:cNvPicPr>
            <a:picLocks noChangeAspect="1"/>
          </p:cNvPicPr>
          <p:nvPr/>
        </p:nvPicPr>
        <p:blipFill>
          <a:blip r:embed="rId2"/>
          <a:stretch>
            <a:fillRect/>
          </a:stretch>
        </p:blipFill>
        <p:spPr>
          <a:xfrm>
            <a:off x="3578963" y="885329"/>
            <a:ext cx="3553745" cy="1990097"/>
          </a:xfrm>
          <a:prstGeom prst="rect">
            <a:avLst/>
          </a:prstGeom>
        </p:spPr>
      </p:pic>
      <p:sp>
        <p:nvSpPr>
          <p:cNvPr id="2" name="Titre 1">
            <a:extLst>
              <a:ext uri="{FF2B5EF4-FFF2-40B4-BE49-F238E27FC236}">
                <a16:creationId xmlns:a16="http://schemas.microsoft.com/office/drawing/2014/main" id="{FBED9BBD-25EB-1742-86C3-1150AD02D031}"/>
              </a:ext>
            </a:extLst>
          </p:cNvPr>
          <p:cNvSpPr>
            <a:spLocks noGrp="1"/>
          </p:cNvSpPr>
          <p:nvPr>
            <p:ph type="title"/>
          </p:nvPr>
        </p:nvSpPr>
        <p:spPr>
          <a:xfrm>
            <a:off x="7844069" y="1111662"/>
            <a:ext cx="3299328" cy="1456386"/>
          </a:xfrm>
        </p:spPr>
        <p:txBody>
          <a:bodyPr vert="horz" lIns="91440" tIns="45720" rIns="91440" bIns="45720" rtlCol="0" anchor="ctr">
            <a:normAutofit/>
          </a:bodyPr>
          <a:lstStyle/>
          <a:p>
            <a:pPr algn="ctr">
              <a:lnSpc>
                <a:spcPct val="83000"/>
              </a:lnSpc>
            </a:pPr>
            <a:r>
              <a:rPr lang="en-US" sz="2700" cap="all" spc="-100">
                <a:solidFill>
                  <a:schemeClr val="bg1"/>
                </a:solidFill>
              </a:rPr>
              <a:t>Créez une définition pour la beauté</a:t>
            </a:r>
          </a:p>
        </p:txBody>
      </p:sp>
      <p:pic>
        <p:nvPicPr>
          <p:cNvPr id="7" name="Image 6" descr="Fashion Victims Bcn: BEAUTY: THE NEW MAKE-UP LINE BY BLANCO">
            <a:extLst>
              <a:ext uri="{FF2B5EF4-FFF2-40B4-BE49-F238E27FC236}">
                <a16:creationId xmlns:a16="http://schemas.microsoft.com/office/drawing/2014/main" id="{FDACAED5-2E14-D24D-9BF3-5A4789F9A06E}"/>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43192" y="3691051"/>
            <a:ext cx="3163820" cy="2412412"/>
          </a:xfrm>
          <a:prstGeom prst="rect">
            <a:avLst/>
          </a:prstGeom>
        </p:spPr>
      </p:pic>
      <p:pic>
        <p:nvPicPr>
          <p:cNvPr id="10" name="Image 9" descr="Speculations about Mona Lisa - Wikipedia">
            <a:extLst>
              <a:ext uri="{FF2B5EF4-FFF2-40B4-BE49-F238E27FC236}">
                <a16:creationId xmlns:a16="http://schemas.microsoft.com/office/drawing/2014/main" id="{A3DC3BD7-3C7A-AD45-8559-9FF1CE8F8497}"/>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4636949" y="3588028"/>
            <a:ext cx="1968542" cy="2621741"/>
          </a:xfrm>
          <a:prstGeom prst="rect">
            <a:avLst/>
          </a:prstGeom>
        </p:spPr>
      </p:pic>
      <p:pic>
        <p:nvPicPr>
          <p:cNvPr id="5" name="Image 4" descr="Free illustration: Guitar, Music, Rock, Musical, Play ...">
            <a:extLst>
              <a:ext uri="{FF2B5EF4-FFF2-40B4-BE49-F238E27FC236}">
                <a16:creationId xmlns:a16="http://schemas.microsoft.com/office/drawing/2014/main" id="{ABF4C1DE-2521-4945-A4F8-313FF73B1C64}"/>
              </a:ext>
            </a:extLst>
          </p:cNvPr>
          <p:cNvPicPr>
            <a:picLocks noChangeAspect="1"/>
          </p:cNvPicPr>
          <p:nvPr/>
        </p:nvPicPr>
        <p:blipFill>
          <a:blip r:embed="rId7">
            <a:extLst>
              <a:ext uri="{837473B0-CC2E-450A-ABE3-18F120FF3D39}">
                <a1611:picAttrSrcUrl xmlns="" xmlns:a1611="http://schemas.microsoft.com/office/drawing/2016/11/main" r:id="rId8"/>
              </a:ext>
            </a:extLst>
          </a:blip>
          <a:stretch>
            <a:fillRect/>
          </a:stretch>
        </p:blipFill>
        <p:spPr>
          <a:xfrm rot="21600000">
            <a:off x="7604063" y="3588029"/>
            <a:ext cx="3745345" cy="2621741"/>
          </a:xfrm>
          <a:prstGeom prst="rect">
            <a:avLst/>
          </a:prstGeom>
        </p:spPr>
      </p:pic>
      <p:pic>
        <p:nvPicPr>
          <p:cNvPr id="14" name="Image 13" descr="Photo of Beautiful Mountain Scenery Near Body of Water ...">
            <a:extLst>
              <a:ext uri="{FF2B5EF4-FFF2-40B4-BE49-F238E27FC236}">
                <a16:creationId xmlns:a16="http://schemas.microsoft.com/office/drawing/2014/main" id="{FEDADCC4-F714-C44B-8C1A-F880FCB16358}"/>
              </a:ext>
            </a:extLst>
          </p:cNvPr>
          <p:cNvPicPr>
            <a:picLocks noChangeAspect="1"/>
          </p:cNvPicPr>
          <p:nvPr/>
        </p:nvPicPr>
        <p:blipFill>
          <a:blip r:embed="rId9">
            <a:extLst>
              <a:ext uri="{837473B0-CC2E-450A-ABE3-18F120FF3D39}">
                <a1611:picAttrSrcUrl xmlns="" xmlns:a1611="http://schemas.microsoft.com/office/drawing/2016/11/main" r:id="rId10"/>
              </a:ext>
            </a:extLst>
          </a:blip>
          <a:stretch>
            <a:fillRect/>
          </a:stretch>
        </p:blipFill>
        <p:spPr>
          <a:xfrm>
            <a:off x="189608" y="806365"/>
            <a:ext cx="3103591" cy="2069061"/>
          </a:xfrm>
          <a:prstGeom prst="rect">
            <a:avLst/>
          </a:prstGeom>
        </p:spPr>
      </p:pic>
    </p:spTree>
    <p:extLst>
      <p:ext uri="{BB962C8B-B14F-4D97-AF65-F5344CB8AC3E}">
        <p14:creationId xmlns:p14="http://schemas.microsoft.com/office/powerpoint/2010/main" val="277244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F1389-DDB5-2A46-B9D1-37E437226F9C}"/>
              </a:ext>
            </a:extLst>
          </p:cNvPr>
          <p:cNvSpPr>
            <a:spLocks noGrp="1"/>
          </p:cNvSpPr>
          <p:nvPr>
            <p:ph type="title"/>
          </p:nvPr>
        </p:nvSpPr>
        <p:spPr>
          <a:xfrm>
            <a:off x="6579450" y="727627"/>
            <a:ext cx="4957553" cy="1645920"/>
          </a:xfrm>
        </p:spPr>
        <p:txBody>
          <a:bodyPr>
            <a:normAutofit/>
          </a:bodyPr>
          <a:lstStyle/>
          <a:p>
            <a:r>
              <a:rPr lang="fr-FR" dirty="0"/>
              <a:t>Activité :</a:t>
            </a:r>
            <a:br>
              <a:rPr lang="fr-FR" dirty="0"/>
            </a:br>
            <a:endParaRPr lang="fr-FR" dirty="0"/>
          </a:p>
        </p:txBody>
      </p:sp>
      <p:sp>
        <p:nvSpPr>
          <p:cNvPr id="3" name="Espace réservé du contenu 2">
            <a:extLst>
              <a:ext uri="{FF2B5EF4-FFF2-40B4-BE49-F238E27FC236}">
                <a16:creationId xmlns:a16="http://schemas.microsoft.com/office/drawing/2014/main" id="{6C532A1B-18C1-9C40-A3F6-975BBCCF22E0}"/>
              </a:ext>
            </a:extLst>
          </p:cNvPr>
          <p:cNvSpPr>
            <a:spLocks noGrp="1"/>
          </p:cNvSpPr>
          <p:nvPr>
            <p:ph idx="1"/>
          </p:nvPr>
        </p:nvSpPr>
        <p:spPr>
          <a:xfrm>
            <a:off x="6579450" y="2538919"/>
            <a:ext cx="4957554" cy="3496120"/>
          </a:xfrm>
        </p:spPr>
        <p:txBody>
          <a:bodyPr>
            <a:normAutofit/>
          </a:bodyPr>
          <a:lstStyle/>
          <a:p>
            <a:pPr marL="0" indent="0">
              <a:buNone/>
            </a:pPr>
            <a:r>
              <a:rPr lang="fr-FR" dirty="0"/>
              <a:t>Identifiez des aspects qui sont importants à mentionner quant à la beauté. </a:t>
            </a:r>
          </a:p>
          <a:p>
            <a:pPr marL="0" indent="0">
              <a:buNone/>
            </a:pPr>
            <a:r>
              <a:rPr lang="fr-FR" dirty="0"/>
              <a:t>Vous devez utiliser des mots pour définir c’est quoi la beauté pour vous. </a:t>
            </a:r>
          </a:p>
          <a:p>
            <a:pPr marL="0" indent="0">
              <a:buNone/>
            </a:pPr>
            <a:r>
              <a:rPr lang="fr-FR" dirty="0"/>
              <a:t> </a:t>
            </a:r>
          </a:p>
        </p:txBody>
      </p:sp>
      <p:pic>
        <p:nvPicPr>
          <p:cNvPr id="5" name="Image 4">
            <a:extLst>
              <a:ext uri="{FF2B5EF4-FFF2-40B4-BE49-F238E27FC236}">
                <a16:creationId xmlns:a16="http://schemas.microsoft.com/office/drawing/2014/main" id="{BE4D49DA-F53F-6745-BB3B-50442F378EA7}"/>
              </a:ext>
            </a:extLst>
          </p:cNvPr>
          <p:cNvPicPr>
            <a:picLocks noChangeAspect="1"/>
          </p:cNvPicPr>
          <p:nvPr/>
        </p:nvPicPr>
        <p:blipFill>
          <a:blip r:embed="rId2"/>
          <a:stretch>
            <a:fillRect/>
          </a:stretch>
        </p:blipFill>
        <p:spPr>
          <a:xfrm>
            <a:off x="1449035" y="1206900"/>
            <a:ext cx="3926880" cy="4462365"/>
          </a:xfrm>
          <a:prstGeom prst="rect">
            <a:avLst/>
          </a:prstGeom>
        </p:spPr>
      </p:pic>
    </p:spTree>
    <p:extLst>
      <p:ext uri="{BB962C8B-B14F-4D97-AF65-F5344CB8AC3E}">
        <p14:creationId xmlns:p14="http://schemas.microsoft.com/office/powerpoint/2010/main" val="30859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464FE-E2FC-A746-B83D-965990E139FB}"/>
              </a:ext>
            </a:extLst>
          </p:cNvPr>
          <p:cNvSpPr>
            <a:spLocks noGrp="1"/>
          </p:cNvSpPr>
          <p:nvPr>
            <p:ph type="title"/>
          </p:nvPr>
        </p:nvSpPr>
        <p:spPr/>
        <p:txBody>
          <a:bodyPr/>
          <a:lstStyle/>
          <a:p>
            <a:r>
              <a:rPr lang="fr-FR" dirty="0"/>
              <a:t>La beauté</a:t>
            </a:r>
          </a:p>
        </p:txBody>
      </p:sp>
      <p:sp>
        <p:nvSpPr>
          <p:cNvPr id="3" name="Espace réservé du contenu 2">
            <a:extLst>
              <a:ext uri="{FF2B5EF4-FFF2-40B4-BE49-F238E27FC236}">
                <a16:creationId xmlns:a16="http://schemas.microsoft.com/office/drawing/2014/main" id="{63E55F8D-CCFC-F642-9724-B5561BC36520}"/>
              </a:ext>
            </a:extLst>
          </p:cNvPr>
          <p:cNvSpPr>
            <a:spLocks noGrp="1"/>
          </p:cNvSpPr>
          <p:nvPr>
            <p:ph idx="1"/>
          </p:nvPr>
        </p:nvSpPr>
        <p:spPr/>
        <p:txBody>
          <a:bodyPr/>
          <a:lstStyle/>
          <a:p>
            <a:r>
              <a:rPr lang="fr-FR" dirty="0"/>
              <a:t>C’est quoi?</a:t>
            </a:r>
          </a:p>
          <a:p>
            <a:r>
              <a:rPr lang="fr-FR" dirty="0"/>
              <a:t>« Dans l’œil de celui qui regarde »</a:t>
            </a:r>
          </a:p>
          <a:p>
            <a:r>
              <a:rPr lang="fr-FR" dirty="0"/>
              <a:t>Cette conception de «Beauté» est difficile à définir puisque c’est un sentiment et varie d’une personne à l’autre </a:t>
            </a:r>
          </a:p>
        </p:txBody>
      </p:sp>
      <p:pic>
        <p:nvPicPr>
          <p:cNvPr id="6" name="Image 5" descr="blue eyes | INQUISITION">
            <a:hlinkClick r:id="rId2"/>
            <a:extLst>
              <a:ext uri="{FF2B5EF4-FFF2-40B4-BE49-F238E27FC236}">
                <a16:creationId xmlns:a16="http://schemas.microsoft.com/office/drawing/2014/main" id="{F77EE0E3-A4F1-634B-855C-B79F2F339412}"/>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835734" y="3385338"/>
            <a:ext cx="4321477" cy="2830068"/>
          </a:xfrm>
          <a:prstGeom prst="rect">
            <a:avLst/>
          </a:prstGeom>
        </p:spPr>
      </p:pic>
    </p:spTree>
    <p:extLst>
      <p:ext uri="{BB962C8B-B14F-4D97-AF65-F5344CB8AC3E}">
        <p14:creationId xmlns:p14="http://schemas.microsoft.com/office/powerpoint/2010/main" val="376795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55BE8-FB6A-9040-A23C-4498667D8E65}"/>
              </a:ext>
            </a:extLst>
          </p:cNvPr>
          <p:cNvSpPr>
            <a:spLocks noGrp="1"/>
          </p:cNvSpPr>
          <p:nvPr>
            <p:ph type="title"/>
          </p:nvPr>
        </p:nvSpPr>
        <p:spPr/>
        <p:txBody>
          <a:bodyPr/>
          <a:lstStyle/>
          <a:p>
            <a:r>
              <a:rPr lang="fr-FR" dirty="0"/>
              <a:t>Questions 16 minutes</a:t>
            </a:r>
          </a:p>
        </p:txBody>
      </p:sp>
      <p:sp>
        <p:nvSpPr>
          <p:cNvPr id="3" name="Espace réservé du contenu 2">
            <a:extLst>
              <a:ext uri="{FF2B5EF4-FFF2-40B4-BE49-F238E27FC236}">
                <a16:creationId xmlns:a16="http://schemas.microsoft.com/office/drawing/2014/main" id="{E14E4236-94A7-824E-8EE2-95DC83C11B6D}"/>
              </a:ext>
            </a:extLst>
          </p:cNvPr>
          <p:cNvSpPr>
            <a:spLocks noGrp="1"/>
          </p:cNvSpPr>
          <p:nvPr>
            <p:ph idx="1"/>
          </p:nvPr>
        </p:nvSpPr>
        <p:spPr/>
        <p:txBody>
          <a:bodyPr>
            <a:normAutofit fontScale="92500" lnSpcReduction="20000"/>
          </a:bodyPr>
          <a:lstStyle/>
          <a:p>
            <a:r>
              <a:rPr lang="fr-FR" dirty="0"/>
              <a:t>16</a:t>
            </a:r>
            <a:r>
              <a:rPr lang="fr-FR" baseline="30000" dirty="0"/>
              <a:t>e</a:t>
            </a:r>
            <a:r>
              <a:rPr lang="fr-FR" dirty="0"/>
              <a:t> siècle : Beauté de la femme (symétrie), homme = force, dureté, qualité</a:t>
            </a:r>
          </a:p>
          <a:p>
            <a:r>
              <a:rPr lang="fr-FR" dirty="0"/>
              <a:t>Hiérarchie du corps = Face important, les jambes ne comptent pas</a:t>
            </a:r>
          </a:p>
          <a:p>
            <a:r>
              <a:rPr lang="fr-FR" dirty="0"/>
              <a:t>Religion : qualité morale</a:t>
            </a:r>
          </a:p>
          <a:p>
            <a:r>
              <a:rPr lang="fr-FR" dirty="0"/>
              <a:t>17</a:t>
            </a:r>
            <a:r>
              <a:rPr lang="fr-FR" baseline="30000" dirty="0"/>
              <a:t>e</a:t>
            </a:r>
            <a:r>
              <a:rPr lang="fr-FR" dirty="0"/>
              <a:t> : Nobles valorisent les minces, plus sociale (maintien, exprime l’âme), regard expressif, se montre davantage</a:t>
            </a:r>
          </a:p>
          <a:p>
            <a:r>
              <a:rPr lang="fr-FR" dirty="0"/>
              <a:t>18</a:t>
            </a:r>
            <a:r>
              <a:rPr lang="fr-FR" baseline="30000" dirty="0"/>
              <a:t>e</a:t>
            </a:r>
            <a:r>
              <a:rPr lang="fr-FR" dirty="0"/>
              <a:t> : Le corps prend sa place, favorise le plaisir individuel afin de reproduire (hanche, forme maternelle), un corps sain</a:t>
            </a:r>
          </a:p>
          <a:p>
            <a:r>
              <a:rPr lang="fr-FR" dirty="0"/>
              <a:t>19</a:t>
            </a:r>
            <a:r>
              <a:rPr lang="fr-FR" baseline="30000" dirty="0"/>
              <a:t>e</a:t>
            </a:r>
            <a:r>
              <a:rPr lang="fr-FR" dirty="0"/>
              <a:t> :  vêtement devienne plus important, le corps prend son importance, l’homme s’adouci, maquillage devient une science, marché soins de beauté, institut de beauté, </a:t>
            </a:r>
          </a:p>
          <a:p>
            <a:r>
              <a:rPr lang="fr-FR" dirty="0"/>
              <a:t>20</a:t>
            </a:r>
            <a:r>
              <a:rPr lang="fr-FR" baseline="30000" dirty="0"/>
              <a:t>e</a:t>
            </a:r>
            <a:r>
              <a:rPr lang="fr-FR" dirty="0"/>
              <a:t> : pression sociale, minceur, bronzage, modèle, chirurgie esthétique, libération intime, le bas du corps compte plus Homme: devient plus féminin</a:t>
            </a:r>
          </a:p>
        </p:txBody>
      </p:sp>
    </p:spTree>
    <p:extLst>
      <p:ext uri="{BB962C8B-B14F-4D97-AF65-F5344CB8AC3E}">
        <p14:creationId xmlns:p14="http://schemas.microsoft.com/office/powerpoint/2010/main" val="141113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C715E-3842-8C4F-924A-8BE6342708B4}"/>
              </a:ext>
            </a:extLst>
          </p:cNvPr>
          <p:cNvSpPr>
            <a:spLocks noGrp="1"/>
          </p:cNvSpPr>
          <p:nvPr>
            <p:ph type="title"/>
          </p:nvPr>
        </p:nvSpPr>
        <p:spPr/>
        <p:txBody>
          <a:bodyPr/>
          <a:lstStyle/>
          <a:p>
            <a:r>
              <a:rPr lang="fr-FR" dirty="0"/>
              <a:t>Beauté à travers les années :</a:t>
            </a:r>
          </a:p>
        </p:txBody>
      </p:sp>
      <p:sp>
        <p:nvSpPr>
          <p:cNvPr id="3" name="Espace réservé du contenu 2">
            <a:extLst>
              <a:ext uri="{FF2B5EF4-FFF2-40B4-BE49-F238E27FC236}">
                <a16:creationId xmlns:a16="http://schemas.microsoft.com/office/drawing/2014/main" id="{2A49E88D-C466-BA45-B997-571AE1E52937}"/>
              </a:ext>
            </a:extLst>
          </p:cNvPr>
          <p:cNvSpPr>
            <a:spLocks noGrp="1"/>
          </p:cNvSpPr>
          <p:nvPr>
            <p:ph idx="1"/>
          </p:nvPr>
        </p:nvSpPr>
        <p:spPr/>
        <p:txBody>
          <a:bodyPr/>
          <a:lstStyle/>
          <a:p>
            <a:r>
              <a:rPr lang="fr-FR" dirty="0"/>
              <a:t>3 Évolutions : </a:t>
            </a:r>
          </a:p>
          <a:p>
            <a:r>
              <a:rPr lang="fr-FR" dirty="0"/>
              <a:t>1. La totalité du corps a été prise en compte </a:t>
            </a:r>
          </a:p>
          <a:p>
            <a:r>
              <a:rPr lang="fr-FR" dirty="0"/>
              <a:t>2. Libération des codes de l’apparence, L’individu peut déterminé la beauté. Stéréotype n’existe plus</a:t>
            </a:r>
          </a:p>
          <a:p>
            <a:r>
              <a:rPr lang="fr-FR" dirty="0"/>
              <a:t>3. Destin vs projet. Modèle détermine les repères. Le régime devient prédominant</a:t>
            </a:r>
          </a:p>
        </p:txBody>
      </p:sp>
      <p:sp>
        <p:nvSpPr>
          <p:cNvPr id="4" name="ZoneTexte 3">
            <a:extLst>
              <a:ext uri="{FF2B5EF4-FFF2-40B4-BE49-F238E27FC236}">
                <a16:creationId xmlns:a16="http://schemas.microsoft.com/office/drawing/2014/main" id="{0873EAEF-8057-2D49-ADDC-4A682087E9D7}"/>
              </a:ext>
            </a:extLst>
          </p:cNvPr>
          <p:cNvSpPr txBox="1"/>
          <p:nvPr/>
        </p:nvSpPr>
        <p:spPr>
          <a:xfrm>
            <a:off x="1066800" y="4608576"/>
            <a:ext cx="8357616" cy="369332"/>
          </a:xfrm>
          <a:prstGeom prst="rect">
            <a:avLst/>
          </a:prstGeom>
          <a:noFill/>
        </p:spPr>
        <p:txBody>
          <a:bodyPr wrap="square" rtlCol="0">
            <a:spAutoFit/>
          </a:bodyPr>
          <a:lstStyle/>
          <a:p>
            <a:r>
              <a:rPr lang="fr-FR" dirty="0"/>
              <a:t>Prédictions du 21</a:t>
            </a:r>
            <a:r>
              <a:rPr lang="fr-FR" baseline="30000" dirty="0"/>
              <a:t>e</a:t>
            </a:r>
            <a:r>
              <a:rPr lang="fr-FR" dirty="0"/>
              <a:t> siècle ? </a:t>
            </a:r>
          </a:p>
        </p:txBody>
      </p:sp>
    </p:spTree>
    <p:extLst>
      <p:ext uri="{BB962C8B-B14F-4D97-AF65-F5344CB8AC3E}">
        <p14:creationId xmlns:p14="http://schemas.microsoft.com/office/powerpoint/2010/main" val="143896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0195D-38C8-0642-8FC0-ED4C69993853}"/>
              </a:ext>
            </a:extLst>
          </p:cNvPr>
          <p:cNvSpPr>
            <a:spLocks noGrp="1"/>
          </p:cNvSpPr>
          <p:nvPr>
            <p:ph type="title"/>
          </p:nvPr>
        </p:nvSpPr>
        <p:spPr/>
        <p:txBody>
          <a:bodyPr/>
          <a:lstStyle/>
          <a:p>
            <a:r>
              <a:rPr lang="fr-FR" dirty="0"/>
              <a:t>Les médias sociaux et leurs influences…</a:t>
            </a:r>
          </a:p>
        </p:txBody>
      </p:sp>
      <p:sp>
        <p:nvSpPr>
          <p:cNvPr id="3" name="Espace réservé du contenu 2">
            <a:extLst>
              <a:ext uri="{FF2B5EF4-FFF2-40B4-BE49-F238E27FC236}">
                <a16:creationId xmlns:a16="http://schemas.microsoft.com/office/drawing/2014/main" id="{AF771353-C53E-FD49-8F4A-7784805576EC}"/>
              </a:ext>
            </a:extLst>
          </p:cNvPr>
          <p:cNvSpPr>
            <a:spLocks noGrp="1"/>
          </p:cNvSpPr>
          <p:nvPr>
            <p:ph idx="1"/>
          </p:nvPr>
        </p:nvSpPr>
        <p:spPr>
          <a:xfrm>
            <a:off x="1066800" y="2103120"/>
            <a:ext cx="6998677" cy="3969434"/>
          </a:xfrm>
        </p:spPr>
        <p:txBody>
          <a:bodyPr>
            <a:normAutofit fontScale="92500" lnSpcReduction="20000"/>
          </a:bodyPr>
          <a:lstStyle/>
          <a:p>
            <a:r>
              <a:rPr lang="fr-FR" dirty="0"/>
              <a:t>Voici quelques chiffres à considérer :</a:t>
            </a:r>
          </a:p>
          <a:p>
            <a:r>
              <a:rPr lang="fr-FR" dirty="0">
                <a:hlinkClick r:id="rId2"/>
              </a:rPr>
              <a:t>https://www.youtube.com/watch?v=vqsYlpBOVJU</a:t>
            </a:r>
            <a:endParaRPr lang="fr-FR" dirty="0"/>
          </a:p>
          <a:p>
            <a:r>
              <a:rPr lang="fr-FR" dirty="0"/>
              <a:t>Recherche menée en France, mais toujours pertinent ici au Canada.</a:t>
            </a:r>
          </a:p>
          <a:p>
            <a:r>
              <a:rPr lang="fr-FR" dirty="0"/>
              <a:t>Faites un sondage des élèves de la classe : </a:t>
            </a:r>
          </a:p>
          <a:p>
            <a:r>
              <a:rPr lang="fr-FR" dirty="0"/>
              <a:t>Chiffres de la classe? Qui a un appareil téléphonique? </a:t>
            </a:r>
          </a:p>
          <a:p>
            <a:r>
              <a:rPr lang="fr-FR" dirty="0"/>
              <a:t>Instagram? </a:t>
            </a:r>
          </a:p>
          <a:p>
            <a:r>
              <a:rPr lang="fr-FR" dirty="0"/>
              <a:t> </a:t>
            </a:r>
            <a:r>
              <a:rPr lang="fr-FR" dirty="0" err="1"/>
              <a:t>Tiktok</a:t>
            </a:r>
            <a:r>
              <a:rPr lang="fr-FR" dirty="0"/>
              <a:t>? </a:t>
            </a:r>
          </a:p>
          <a:p>
            <a:r>
              <a:rPr lang="fr-FR" dirty="0"/>
              <a:t>Snapchat?</a:t>
            </a:r>
          </a:p>
          <a:p>
            <a:r>
              <a:rPr lang="fr-FR" dirty="0"/>
              <a:t>Facebook?</a:t>
            </a:r>
          </a:p>
          <a:p>
            <a:r>
              <a:rPr lang="fr-FR" dirty="0" err="1"/>
              <a:t>Vsco</a:t>
            </a:r>
            <a:r>
              <a:rPr lang="fr-FR" dirty="0"/>
              <a:t>?</a:t>
            </a:r>
          </a:p>
          <a:p>
            <a:endParaRPr lang="fr-FR" dirty="0"/>
          </a:p>
        </p:txBody>
      </p:sp>
      <p:sp>
        <p:nvSpPr>
          <p:cNvPr id="5" name="ZoneTexte 4">
            <a:extLst>
              <a:ext uri="{FF2B5EF4-FFF2-40B4-BE49-F238E27FC236}">
                <a16:creationId xmlns:a16="http://schemas.microsoft.com/office/drawing/2014/main" id="{641B3FA3-26A8-6845-B4A8-E2F91533468E}"/>
              </a:ext>
            </a:extLst>
          </p:cNvPr>
          <p:cNvSpPr txBox="1"/>
          <p:nvPr/>
        </p:nvSpPr>
        <p:spPr>
          <a:xfrm>
            <a:off x="2649416" y="3927231"/>
            <a:ext cx="5158153" cy="2169825"/>
          </a:xfrm>
          <a:prstGeom prst="rect">
            <a:avLst/>
          </a:prstGeom>
          <a:noFill/>
        </p:spPr>
        <p:txBody>
          <a:bodyPr wrap="square" rtlCol="0">
            <a:spAutoFit/>
          </a:bodyPr>
          <a:lstStyle/>
          <a:p>
            <a:r>
              <a:rPr lang="fr-FR" sz="1500" dirty="0"/>
              <a:t>MSN?</a:t>
            </a:r>
          </a:p>
          <a:p>
            <a:endParaRPr lang="fr-FR" sz="1500" dirty="0"/>
          </a:p>
          <a:p>
            <a:r>
              <a:rPr lang="fr-FR" sz="1500" dirty="0"/>
              <a:t>Pinterest?</a:t>
            </a:r>
          </a:p>
          <a:p>
            <a:endParaRPr lang="fr-FR" sz="1500" dirty="0"/>
          </a:p>
          <a:p>
            <a:r>
              <a:rPr lang="fr-FR" sz="1500" dirty="0"/>
              <a:t>Tumblr?</a:t>
            </a:r>
          </a:p>
          <a:p>
            <a:r>
              <a:rPr lang="fr-FR" sz="1500" dirty="0"/>
              <a:t> </a:t>
            </a:r>
          </a:p>
          <a:p>
            <a:r>
              <a:rPr lang="fr-FR" sz="1500" dirty="0"/>
              <a:t>Vine? </a:t>
            </a:r>
          </a:p>
          <a:p>
            <a:r>
              <a:rPr lang="fr-FR" sz="1500" dirty="0"/>
              <a:t> </a:t>
            </a:r>
          </a:p>
          <a:p>
            <a:r>
              <a:rPr lang="fr-FR" sz="1500" dirty="0"/>
              <a:t>Courriel personnel ? (autre que celui de l’école)</a:t>
            </a:r>
          </a:p>
        </p:txBody>
      </p:sp>
    </p:spTree>
    <p:extLst>
      <p:ext uri="{BB962C8B-B14F-4D97-AF65-F5344CB8AC3E}">
        <p14:creationId xmlns:p14="http://schemas.microsoft.com/office/powerpoint/2010/main" val="10965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29E30-8E12-F041-ABBC-65C834A19C68}"/>
              </a:ext>
            </a:extLst>
          </p:cNvPr>
          <p:cNvSpPr>
            <a:spLocks noGrp="1"/>
          </p:cNvSpPr>
          <p:nvPr>
            <p:ph type="title"/>
          </p:nvPr>
        </p:nvSpPr>
        <p:spPr/>
        <p:txBody>
          <a:bodyPr/>
          <a:lstStyle/>
          <a:p>
            <a:r>
              <a:rPr lang="fr-FR" dirty="0"/>
              <a:t>Faits :</a:t>
            </a:r>
            <a:br>
              <a:rPr lang="fr-FR" dirty="0"/>
            </a:br>
            <a:endParaRPr lang="fr-FR" dirty="0"/>
          </a:p>
        </p:txBody>
      </p:sp>
      <p:sp>
        <p:nvSpPr>
          <p:cNvPr id="3" name="Espace réservé du contenu 2">
            <a:extLst>
              <a:ext uri="{FF2B5EF4-FFF2-40B4-BE49-F238E27FC236}">
                <a16:creationId xmlns:a16="http://schemas.microsoft.com/office/drawing/2014/main" id="{648FA3FB-6DBA-9644-928D-46D90CAEB42E}"/>
              </a:ext>
            </a:extLst>
          </p:cNvPr>
          <p:cNvSpPr>
            <a:spLocks noGrp="1"/>
          </p:cNvSpPr>
          <p:nvPr>
            <p:ph idx="1"/>
          </p:nvPr>
        </p:nvSpPr>
        <p:spPr/>
        <p:txBody>
          <a:bodyPr>
            <a:normAutofit fontScale="85000" lnSpcReduction="20000"/>
          </a:bodyPr>
          <a:lstStyle/>
          <a:p>
            <a:r>
              <a:rPr lang="fr-CA" dirty="0"/>
              <a:t>Une étude menée au sein de l’Université Irvine de Californie (UCI) montre que le </a:t>
            </a:r>
            <a:r>
              <a:rPr lang="fr-CA" b="1" dirty="0">
                <a:hlinkClick r:id="rId2"/>
              </a:rPr>
              <a:t>manque de sommeil</a:t>
            </a:r>
            <a:r>
              <a:rPr lang="fr-CA" dirty="0"/>
              <a:t> peut être lié à une présence plus prolongée sur la toile, notamment sur les réseaux sociaux comme Facebook. </a:t>
            </a:r>
          </a:p>
          <a:p>
            <a:r>
              <a:rPr lang="fr-CA" dirty="0"/>
              <a:t>Selon un sondage réalisé par la firme </a:t>
            </a:r>
            <a:r>
              <a:rPr lang="fr-CA" i="1" dirty="0"/>
              <a:t>Citizen Relations</a:t>
            </a:r>
            <a:r>
              <a:rPr lang="fr-CA" dirty="0"/>
              <a:t>, 56% des Canadiens de 18 à 30 ans vivraient </a:t>
            </a:r>
            <a:r>
              <a:rPr lang="fr-CA" b="1" dirty="0">
                <a:hlinkClick r:id="rId3"/>
              </a:rPr>
              <a:t>au-dessus de leurs moyens</a:t>
            </a:r>
            <a:r>
              <a:rPr lang="fr-CA" dirty="0"/>
              <a:t> en raison de l’influence exercée par les réseaux sociaux. </a:t>
            </a:r>
          </a:p>
          <a:p>
            <a:r>
              <a:rPr lang="fr-CA" dirty="0"/>
              <a:t>Réputation professionnelle</a:t>
            </a:r>
          </a:p>
          <a:p>
            <a:r>
              <a:rPr lang="fr-CA" dirty="0"/>
              <a:t>Les médias sociaux nous incitent à être de plus en plus multitâches. Nous regardons souvent notre compte Facebook alors que nous sommes en train de travailler sur autre chose. On pourrait croire que cela nous permettrait d’accomplir deux choses en même temps, mais au contraire, notre concentration diminue et </a:t>
            </a:r>
            <a:r>
              <a:rPr lang="fr-CA" b="1" dirty="0">
                <a:hlinkClick r:id="rId4"/>
              </a:rPr>
              <a:t>notre rythme de productivité</a:t>
            </a:r>
            <a:r>
              <a:rPr lang="fr-CA" dirty="0"/>
              <a:t> baisse.</a:t>
            </a:r>
          </a:p>
          <a:p>
            <a:r>
              <a:rPr lang="fr-CA" dirty="0"/>
              <a:t>Une enquête de l’Université </a:t>
            </a:r>
            <a:r>
              <a:rPr lang="fr-CA" dirty="0" err="1"/>
              <a:t>Glascow</a:t>
            </a:r>
            <a:r>
              <a:rPr lang="fr-CA" dirty="0"/>
              <a:t> en Écosse a confirmé que la </a:t>
            </a:r>
            <a:r>
              <a:rPr lang="fr-CA" b="1" dirty="0">
                <a:hlinkClick r:id="rId5"/>
              </a:rPr>
              <a:t>dépression</a:t>
            </a:r>
            <a:r>
              <a:rPr lang="fr-CA" dirty="0"/>
              <a:t> guette les jeunes connectés 24/7 sur les réseaux sociaux.</a:t>
            </a:r>
          </a:p>
          <a:p>
            <a:r>
              <a:rPr lang="fr-CA" dirty="0"/>
              <a:t>Le </a:t>
            </a:r>
            <a:r>
              <a:rPr lang="fr-CA" b="1" dirty="0">
                <a:hlinkClick r:id="rId6"/>
              </a:rPr>
              <a:t>cyberharcèlement</a:t>
            </a:r>
            <a:r>
              <a:rPr lang="fr-CA" dirty="0"/>
              <a:t> sur les réseaux sociaux est un problème qu’il ne faut pas prendre à la légère, il peut avoir de graves conséquences.</a:t>
            </a:r>
            <a:endParaRPr lang="fr-FR" dirty="0"/>
          </a:p>
        </p:txBody>
      </p:sp>
    </p:spTree>
    <p:extLst>
      <p:ext uri="{BB962C8B-B14F-4D97-AF65-F5344CB8AC3E}">
        <p14:creationId xmlns:p14="http://schemas.microsoft.com/office/powerpoint/2010/main" val="261218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F7133B-DAA7-3340-8482-F9AE4D52FB73}"/>
              </a:ext>
            </a:extLst>
          </p:cNvPr>
          <p:cNvSpPr>
            <a:spLocks noGrp="1"/>
          </p:cNvSpPr>
          <p:nvPr>
            <p:ph type="title"/>
          </p:nvPr>
        </p:nvSpPr>
        <p:spPr/>
        <p:txBody>
          <a:bodyPr/>
          <a:lstStyle/>
          <a:p>
            <a:r>
              <a:rPr lang="fr-FR" dirty="0"/>
              <a:t>Faits (Suite)</a:t>
            </a:r>
          </a:p>
        </p:txBody>
      </p:sp>
      <p:sp>
        <p:nvSpPr>
          <p:cNvPr id="3" name="Espace réservé du contenu 2">
            <a:extLst>
              <a:ext uri="{FF2B5EF4-FFF2-40B4-BE49-F238E27FC236}">
                <a16:creationId xmlns:a16="http://schemas.microsoft.com/office/drawing/2014/main" id="{7A6BCEA2-0A6A-B143-B284-181B1235A351}"/>
              </a:ext>
            </a:extLst>
          </p:cNvPr>
          <p:cNvSpPr>
            <a:spLocks noGrp="1"/>
          </p:cNvSpPr>
          <p:nvPr>
            <p:ph idx="1"/>
          </p:nvPr>
        </p:nvSpPr>
        <p:spPr/>
        <p:txBody>
          <a:bodyPr/>
          <a:lstStyle/>
          <a:p>
            <a:r>
              <a:rPr lang="fr-CA" dirty="0"/>
              <a:t>Les réseaux sociaux comme Facebook, Instagram ou Twitter nous permettent de rester en contact ou de reprendre contact avec des amis éloignés.</a:t>
            </a:r>
          </a:p>
          <a:p>
            <a:r>
              <a:rPr lang="fr-CA" dirty="0"/>
              <a:t>Avantage: favoriser le débat</a:t>
            </a:r>
          </a:p>
          <a:p>
            <a:r>
              <a:rPr lang="fr-CA" dirty="0"/>
              <a:t>Avec l’arrivée massive des médias sociaux, nous avons un meilleur accès à l’information et la qualité de celle-ci est supérieure à ce que nous connaissions avant. </a:t>
            </a:r>
          </a:p>
          <a:p>
            <a:r>
              <a:rPr lang="fr-CA" dirty="0"/>
              <a:t>Les réseaux sociaux nous mettent en contact avec toutes sortes de réalités différentes de la nôtre et nous poussent à prendre conscience de plusieurs enjeux auxquels nous n’étions pas confrontés avant.</a:t>
            </a:r>
            <a:endParaRPr lang="fr-FR" dirty="0"/>
          </a:p>
        </p:txBody>
      </p:sp>
    </p:spTree>
    <p:extLst>
      <p:ext uri="{BB962C8B-B14F-4D97-AF65-F5344CB8AC3E}">
        <p14:creationId xmlns:p14="http://schemas.microsoft.com/office/powerpoint/2010/main" val="41770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BC935-33A1-6F4E-AA1C-B2090809F329}"/>
              </a:ext>
            </a:extLst>
          </p:cNvPr>
          <p:cNvSpPr>
            <a:spLocks noGrp="1"/>
          </p:cNvSpPr>
          <p:nvPr>
            <p:ph type="title"/>
          </p:nvPr>
        </p:nvSpPr>
        <p:spPr>
          <a:xfrm>
            <a:off x="737485" y="727626"/>
            <a:ext cx="4610691" cy="1718225"/>
          </a:xfrm>
        </p:spPr>
        <p:txBody>
          <a:bodyPr>
            <a:normAutofit/>
          </a:bodyPr>
          <a:lstStyle/>
          <a:p>
            <a:r>
              <a:rPr lang="fr-FR" dirty="0"/>
              <a:t>C’est quoi une identité ?</a:t>
            </a:r>
          </a:p>
        </p:txBody>
      </p:sp>
      <p:sp>
        <p:nvSpPr>
          <p:cNvPr id="3" name="Espace réservé du contenu 2">
            <a:extLst>
              <a:ext uri="{FF2B5EF4-FFF2-40B4-BE49-F238E27FC236}">
                <a16:creationId xmlns:a16="http://schemas.microsoft.com/office/drawing/2014/main" id="{2340D111-C027-1641-A137-0C18BB2DB58C}"/>
              </a:ext>
            </a:extLst>
          </p:cNvPr>
          <p:cNvSpPr>
            <a:spLocks noGrp="1"/>
          </p:cNvSpPr>
          <p:nvPr>
            <p:ph idx="1"/>
          </p:nvPr>
        </p:nvSpPr>
        <p:spPr>
          <a:xfrm>
            <a:off x="737486" y="2538919"/>
            <a:ext cx="4602152" cy="3596880"/>
          </a:xfrm>
        </p:spPr>
        <p:txBody>
          <a:bodyPr>
            <a:normAutofit fontScale="92500" lnSpcReduction="20000"/>
          </a:bodyPr>
          <a:lstStyle/>
          <a:p>
            <a:r>
              <a:rPr lang="fr-CA" dirty="0"/>
              <a:t>Identité : Ensemble des caractéristiques d’une chose, qui font ce qu’elle est.</a:t>
            </a:r>
          </a:p>
          <a:p>
            <a:r>
              <a:rPr lang="fr-CA" dirty="0"/>
              <a:t>La plupart des notions d’identité canadienne ont évolué entre les idées d’unité et de pluralité. Elles ont mis l’accent soit sur la vision d’un « seul » Canada, soit sur celle d’une nation composée de « nombreux » Canadas.</a:t>
            </a:r>
          </a:p>
          <a:p>
            <a:r>
              <a:rPr lang="fr-CA" dirty="0"/>
              <a:t>Cette pluralité a une influence sur l’identité canadienne. </a:t>
            </a:r>
          </a:p>
          <a:p>
            <a:pPr marL="0" indent="0">
              <a:buNone/>
            </a:pPr>
            <a:r>
              <a:rPr lang="fr-FR" dirty="0"/>
              <a:t>C’est quoi l’identité canadienne ? </a:t>
            </a:r>
          </a:p>
        </p:txBody>
      </p:sp>
      <p:pic>
        <p:nvPicPr>
          <p:cNvPr id="5" name="Image 4" descr="Hockey su ghiaccio ai Giochi olimpici - Wikipedia">
            <a:extLst>
              <a:ext uri="{FF2B5EF4-FFF2-40B4-BE49-F238E27FC236}">
                <a16:creationId xmlns:a16="http://schemas.microsoft.com/office/drawing/2014/main" id="{850B3352-6A23-BA43-8EA9-0195B398806A}"/>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11585" r="15293" b="-2"/>
          <a:stretch/>
        </p:blipFill>
        <p:spPr>
          <a:xfrm>
            <a:off x="8245159" y="3209731"/>
            <a:ext cx="3716680" cy="3396343"/>
          </a:xfrm>
          <a:prstGeom prst="rect">
            <a:avLst/>
          </a:prstGeom>
        </p:spPr>
      </p:pic>
      <p:pic>
        <p:nvPicPr>
          <p:cNvPr id="11" name="Image 10" descr="Confédération des Pieds-Noirs — Wikipédia">
            <a:extLst>
              <a:ext uri="{FF2B5EF4-FFF2-40B4-BE49-F238E27FC236}">
                <a16:creationId xmlns:a16="http://schemas.microsoft.com/office/drawing/2014/main" id="{D1354F64-81F7-CE44-B925-55E722ACC519}"/>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l="4695" r="8397" b="-1"/>
          <a:stretch/>
        </p:blipFill>
        <p:spPr>
          <a:xfrm>
            <a:off x="6013953"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17" name="Image 16" descr="Terry Fox - Wikipedia">
            <a:extLst>
              <a:ext uri="{FF2B5EF4-FFF2-40B4-BE49-F238E27FC236}">
                <a16:creationId xmlns:a16="http://schemas.microsoft.com/office/drawing/2014/main" id="{D3E74B4C-B509-CF44-907A-6C384D972AAD}"/>
              </a:ext>
            </a:extLst>
          </p:cNvPr>
          <p:cNvPicPr>
            <a:picLocks noChangeAspect="1"/>
          </p:cNvPicPr>
          <p:nvPr/>
        </p:nvPicPr>
        <p:blipFill rotWithShape="1">
          <a:blip r:embed="rId6">
            <a:extLst>
              <a:ext uri="{837473B0-CC2E-450A-ABE3-18F120FF3D39}">
                <a1611:picAttrSrcUrl xmlns="" xmlns:a1611="http://schemas.microsoft.com/office/drawing/2016/11/main" r:id="rId7"/>
              </a:ext>
            </a:extLst>
          </a:blip>
          <a:srcRect r="-1" b="30789"/>
          <a:stretch/>
        </p:blipFill>
        <p:spPr>
          <a:xfrm>
            <a:off x="10103511" y="282258"/>
            <a:ext cx="1858339" cy="2780881"/>
          </a:xfrm>
          <a:prstGeom prst="rect">
            <a:avLst/>
          </a:prstGeom>
        </p:spPr>
      </p:pic>
      <p:pic>
        <p:nvPicPr>
          <p:cNvPr id="14" name="Image 13" descr="File:Tim Hortons logo (original).svg - Wikipedia">
            <a:extLst>
              <a:ext uri="{FF2B5EF4-FFF2-40B4-BE49-F238E27FC236}">
                <a16:creationId xmlns:a16="http://schemas.microsoft.com/office/drawing/2014/main" id="{44BFEC99-1603-DC44-A0B1-EBA3B7288137}"/>
              </a:ext>
            </a:extLst>
          </p:cNvPr>
          <p:cNvPicPr>
            <a:picLocks noChangeAspect="1"/>
          </p:cNvPicPr>
          <p:nvPr/>
        </p:nvPicPr>
        <p:blipFill rotWithShape="1">
          <a:blip r:embed="rId8">
            <a:extLst>
              <a:ext uri="{837473B0-CC2E-450A-ABE3-18F120FF3D39}">
                <a1611:picAttrSrcUrl xmlns="" xmlns:a1611="http://schemas.microsoft.com/office/drawing/2016/11/main" r:id="rId9"/>
              </a:ext>
            </a:extLst>
          </a:blip>
          <a:srcRect l="10584" r="10798" b="-2"/>
          <a:stretch/>
        </p:blipFill>
        <p:spPr>
          <a:xfrm>
            <a:off x="6012660" y="4194828"/>
            <a:ext cx="2071743" cy="2411246"/>
          </a:xfrm>
          <a:prstGeom prst="rect">
            <a:avLst/>
          </a:prstGeom>
        </p:spPr>
      </p:pic>
    </p:spTree>
    <p:extLst>
      <p:ext uri="{BB962C8B-B14F-4D97-AF65-F5344CB8AC3E}">
        <p14:creationId xmlns:p14="http://schemas.microsoft.com/office/powerpoint/2010/main" val="3562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90E00-A98B-544C-82AF-F4B76DCBADD3}"/>
              </a:ext>
            </a:extLst>
          </p:cNvPr>
          <p:cNvSpPr>
            <a:spLocks noGrp="1"/>
          </p:cNvSpPr>
          <p:nvPr>
            <p:ph type="title"/>
          </p:nvPr>
        </p:nvSpPr>
        <p:spPr/>
        <p:txBody>
          <a:bodyPr/>
          <a:lstStyle/>
          <a:p>
            <a:r>
              <a:rPr lang="fr-FR" dirty="0"/>
              <a:t>Réflexion 200 mots…  </a:t>
            </a:r>
          </a:p>
        </p:txBody>
      </p:sp>
      <p:sp>
        <p:nvSpPr>
          <p:cNvPr id="3" name="Espace réservé du contenu 2">
            <a:extLst>
              <a:ext uri="{FF2B5EF4-FFF2-40B4-BE49-F238E27FC236}">
                <a16:creationId xmlns:a16="http://schemas.microsoft.com/office/drawing/2014/main" id="{34581620-C362-E04C-87B8-97225C50C52F}"/>
              </a:ext>
            </a:extLst>
          </p:cNvPr>
          <p:cNvSpPr>
            <a:spLocks noGrp="1"/>
          </p:cNvSpPr>
          <p:nvPr>
            <p:ph idx="1"/>
          </p:nvPr>
        </p:nvSpPr>
        <p:spPr/>
        <p:txBody>
          <a:bodyPr/>
          <a:lstStyle/>
          <a:p>
            <a:r>
              <a:rPr lang="fr-FR" dirty="0"/>
              <a:t>Quelles sont les influences des médias sociaux de masse et de la culture populaire sur votre identité personnelle?</a:t>
            </a:r>
          </a:p>
          <a:p>
            <a:r>
              <a:rPr lang="fr-FR" dirty="0"/>
              <a:t>Avantages?</a:t>
            </a:r>
          </a:p>
          <a:p>
            <a:r>
              <a:rPr lang="fr-FR" dirty="0"/>
              <a:t>Désavantages? </a:t>
            </a:r>
          </a:p>
          <a:p>
            <a:endParaRPr lang="fr-FR" dirty="0"/>
          </a:p>
          <a:p>
            <a:endParaRPr lang="fr-FR" dirty="0"/>
          </a:p>
          <a:p>
            <a:endParaRPr lang="fr-FR" dirty="0"/>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11405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949C4-B71E-2047-9A76-3035EAF47FEB}"/>
              </a:ext>
            </a:extLst>
          </p:cNvPr>
          <p:cNvSpPr>
            <a:spLocks noGrp="1"/>
          </p:cNvSpPr>
          <p:nvPr>
            <p:ph type="title"/>
          </p:nvPr>
        </p:nvSpPr>
        <p:spPr/>
        <p:txBody>
          <a:bodyPr/>
          <a:lstStyle/>
          <a:p>
            <a:r>
              <a:rPr lang="fr-FR" dirty="0"/>
              <a:t>Activité </a:t>
            </a:r>
          </a:p>
        </p:txBody>
      </p:sp>
      <p:sp>
        <p:nvSpPr>
          <p:cNvPr id="3" name="Espace réservé du contenu 2">
            <a:extLst>
              <a:ext uri="{FF2B5EF4-FFF2-40B4-BE49-F238E27FC236}">
                <a16:creationId xmlns:a16="http://schemas.microsoft.com/office/drawing/2014/main" id="{E88FE65C-B958-1D4F-82E0-D5720E7E0F23}"/>
              </a:ext>
            </a:extLst>
          </p:cNvPr>
          <p:cNvSpPr>
            <a:spLocks noGrp="1"/>
          </p:cNvSpPr>
          <p:nvPr>
            <p:ph idx="1"/>
          </p:nvPr>
        </p:nvSpPr>
        <p:spPr>
          <a:xfrm>
            <a:off x="1066800" y="2103120"/>
            <a:ext cx="10058400" cy="3847106"/>
          </a:xfrm>
        </p:spPr>
        <p:txBody>
          <a:bodyPr>
            <a:normAutofit fontScale="77500" lnSpcReduction="20000"/>
          </a:bodyPr>
          <a:lstStyle/>
          <a:p>
            <a:r>
              <a:rPr lang="fr-FR" sz="2400" dirty="0"/>
              <a:t>En groupe de 3, créé une liste de référents qui représente l’identité canadienne. </a:t>
            </a:r>
          </a:p>
          <a:p>
            <a:r>
              <a:rPr lang="fr-FR" sz="2400" dirty="0"/>
              <a:t>Voici une piste à suivre : </a:t>
            </a:r>
          </a:p>
          <a:p>
            <a:r>
              <a:rPr lang="fr-FR" sz="2400" dirty="0"/>
              <a:t>Stéréotypes? </a:t>
            </a:r>
          </a:p>
          <a:p>
            <a:r>
              <a:rPr lang="fr-FR" sz="2400" dirty="0"/>
              <a:t>Activités préférés?</a:t>
            </a:r>
          </a:p>
          <a:p>
            <a:r>
              <a:rPr lang="fr-FR" sz="2400" dirty="0"/>
              <a:t>Loisirs?</a:t>
            </a:r>
          </a:p>
          <a:p>
            <a:r>
              <a:rPr lang="fr-FR" sz="2400" dirty="0"/>
              <a:t>Inventions? </a:t>
            </a:r>
          </a:p>
          <a:p>
            <a:r>
              <a:rPr lang="fr-FR" sz="2400" dirty="0"/>
              <a:t>Nourritures? </a:t>
            </a:r>
          </a:p>
          <a:p>
            <a:r>
              <a:rPr lang="fr-FR" sz="2400" dirty="0"/>
              <a:t>Droits et libertés?</a:t>
            </a:r>
          </a:p>
          <a:p>
            <a:r>
              <a:rPr lang="fr-FR" sz="2400" dirty="0"/>
              <a:t>Géographie très vaste? </a:t>
            </a:r>
          </a:p>
          <a:p>
            <a:r>
              <a:rPr lang="fr-FR" sz="2400" dirty="0"/>
              <a:t>Héros? </a:t>
            </a:r>
          </a:p>
          <a:p>
            <a:endParaRPr lang="fr-FR" dirty="0"/>
          </a:p>
        </p:txBody>
      </p:sp>
    </p:spTree>
    <p:extLst>
      <p:ext uri="{BB962C8B-B14F-4D97-AF65-F5344CB8AC3E}">
        <p14:creationId xmlns:p14="http://schemas.microsoft.com/office/powerpoint/2010/main" val="297602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rapeau du Canada — Wikipédia">
            <a:hlinkClick r:id="rId2"/>
            <a:extLst>
              <a:ext uri="{FF2B5EF4-FFF2-40B4-BE49-F238E27FC236}">
                <a16:creationId xmlns:a16="http://schemas.microsoft.com/office/drawing/2014/main" id="{EF09183B-C1F5-9747-8015-2ADB647A549F}"/>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1135304">
            <a:off x="6599582" y="1368464"/>
            <a:ext cx="4860273" cy="2786269"/>
          </a:xfrm>
          <a:prstGeom prst="rect">
            <a:avLst/>
          </a:prstGeom>
        </p:spPr>
      </p:pic>
      <p:sp>
        <p:nvSpPr>
          <p:cNvPr id="2" name="Titre 1">
            <a:extLst>
              <a:ext uri="{FF2B5EF4-FFF2-40B4-BE49-F238E27FC236}">
                <a16:creationId xmlns:a16="http://schemas.microsoft.com/office/drawing/2014/main" id="{3124387C-38D4-8A4C-95B3-B9C082485599}"/>
              </a:ext>
            </a:extLst>
          </p:cNvPr>
          <p:cNvSpPr>
            <a:spLocks noGrp="1"/>
          </p:cNvSpPr>
          <p:nvPr>
            <p:ph type="title"/>
          </p:nvPr>
        </p:nvSpPr>
        <p:spPr/>
        <p:txBody>
          <a:bodyPr/>
          <a:lstStyle/>
          <a:p>
            <a:r>
              <a:rPr lang="fr-FR" dirty="0"/>
              <a:t>Quelques vidéos intéressants</a:t>
            </a:r>
          </a:p>
        </p:txBody>
      </p:sp>
      <p:pic>
        <p:nvPicPr>
          <p:cNvPr id="8" name="Image 7" descr="Free vector graphic: Canada, Flag, Map, Country - Free ...">
            <a:hlinkClick r:id="rId5"/>
            <a:extLst>
              <a:ext uri="{FF2B5EF4-FFF2-40B4-BE49-F238E27FC236}">
                <a16:creationId xmlns:a16="http://schemas.microsoft.com/office/drawing/2014/main" id="{9CAE0F9C-5F25-E845-A9D4-FD44B1C17675}"/>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rot="21204222">
            <a:off x="1623640" y="1762420"/>
            <a:ext cx="4098660" cy="4231579"/>
          </a:xfrm>
          <a:prstGeom prst="rect">
            <a:avLst/>
          </a:prstGeom>
        </p:spPr>
      </p:pic>
    </p:spTree>
    <p:extLst>
      <p:ext uri="{BB962C8B-B14F-4D97-AF65-F5344CB8AC3E}">
        <p14:creationId xmlns:p14="http://schemas.microsoft.com/office/powerpoint/2010/main" val="57352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2AF21-104B-7442-AF42-8E5FBD08BF15}"/>
              </a:ext>
            </a:extLst>
          </p:cNvPr>
          <p:cNvSpPr>
            <a:spLocks noGrp="1"/>
          </p:cNvSpPr>
          <p:nvPr>
            <p:ph type="title"/>
          </p:nvPr>
        </p:nvSpPr>
        <p:spPr/>
        <p:txBody>
          <a:bodyPr/>
          <a:lstStyle/>
          <a:p>
            <a:r>
              <a:rPr lang="fr-FR" dirty="0"/>
              <a:t>Pourquoi une feuille d’érable? </a:t>
            </a:r>
          </a:p>
        </p:txBody>
      </p:sp>
      <p:sp>
        <p:nvSpPr>
          <p:cNvPr id="3" name="Espace réservé du contenu 2">
            <a:extLst>
              <a:ext uri="{FF2B5EF4-FFF2-40B4-BE49-F238E27FC236}">
                <a16:creationId xmlns:a16="http://schemas.microsoft.com/office/drawing/2014/main" id="{DB25A631-DDBB-F944-ACDE-413D6046314D}"/>
              </a:ext>
            </a:extLst>
          </p:cNvPr>
          <p:cNvSpPr>
            <a:spLocks noGrp="1"/>
          </p:cNvSpPr>
          <p:nvPr>
            <p:ph idx="1"/>
          </p:nvPr>
        </p:nvSpPr>
        <p:spPr/>
        <p:txBody>
          <a:bodyPr>
            <a:normAutofit/>
          </a:bodyPr>
          <a:lstStyle/>
          <a:p>
            <a:r>
              <a:rPr lang="fr-CA" dirty="0"/>
              <a:t>De nos jours, on reconnaît tout de suite la feuille d’érable comme </a:t>
            </a:r>
            <a:r>
              <a:rPr lang="fr-CA" i="1" dirty="0"/>
              <a:t>le </a:t>
            </a:r>
            <a:r>
              <a:rPr lang="fr-CA" dirty="0"/>
              <a:t>symbole du Canada, mais ça n’a pas toujours été le cas! En fait, il y a 400 ans, en raison de la traite des fourrures en pleine croissance, le premier symbole populaire du Canada était… </a:t>
            </a:r>
            <a:r>
              <a:rPr lang="fr-CA" u="sng" dirty="0">
                <a:hlinkClick r:id="rId2"/>
              </a:rPr>
              <a:t>le castor</a:t>
            </a:r>
            <a:r>
              <a:rPr lang="fr-CA" dirty="0"/>
              <a:t>! </a:t>
            </a:r>
          </a:p>
          <a:p>
            <a:r>
              <a:rPr lang="fr-CA" dirty="0"/>
              <a:t>L’érable et ses vives couleurs automnales ont depuis toujours été une caractéristique importante du paysage de l’Est canadien. Les peuples autochtones habitant cette région appréciaient l’érable en raison de sa sève sucrée et des biens dérivés. Bien que cet arbre ait fortement marqué les premiers colons, ce n’est qu’au XIXe siècle que la feuille d’érable commence à apparaître comme un symbole d’identité nationale. À partir de ce moment, elle est de plus en plus utilisée comme symbole canadien jusqu’à devenir l’emblème du pays tant aimé qu’elle est aujourd’hui.</a:t>
            </a:r>
          </a:p>
          <a:p>
            <a:endParaRPr lang="fr-CA" dirty="0"/>
          </a:p>
          <a:p>
            <a:endParaRPr lang="fr-FR" dirty="0"/>
          </a:p>
        </p:txBody>
      </p:sp>
    </p:spTree>
    <p:extLst>
      <p:ext uri="{BB962C8B-B14F-4D97-AF65-F5344CB8AC3E}">
        <p14:creationId xmlns:p14="http://schemas.microsoft.com/office/powerpoint/2010/main" val="25025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DE44C-B820-5145-9ADD-766CC588A3BD}"/>
              </a:ext>
            </a:extLst>
          </p:cNvPr>
          <p:cNvSpPr>
            <a:spLocks noGrp="1"/>
          </p:cNvSpPr>
          <p:nvPr>
            <p:ph type="title"/>
          </p:nvPr>
        </p:nvSpPr>
        <p:spPr/>
        <p:txBody>
          <a:bodyPr/>
          <a:lstStyle/>
          <a:p>
            <a:r>
              <a:rPr lang="fr-FR" dirty="0"/>
              <a:t>Pourquoi une feuille d’érable? </a:t>
            </a:r>
          </a:p>
        </p:txBody>
      </p:sp>
      <p:sp>
        <p:nvSpPr>
          <p:cNvPr id="3" name="Espace réservé du contenu 2">
            <a:extLst>
              <a:ext uri="{FF2B5EF4-FFF2-40B4-BE49-F238E27FC236}">
                <a16:creationId xmlns:a16="http://schemas.microsoft.com/office/drawing/2014/main" id="{48D2413F-5B5A-F347-8491-2EB337FB466C}"/>
              </a:ext>
            </a:extLst>
          </p:cNvPr>
          <p:cNvSpPr>
            <a:spLocks noGrp="1"/>
          </p:cNvSpPr>
          <p:nvPr>
            <p:ph idx="1"/>
          </p:nvPr>
        </p:nvSpPr>
        <p:spPr>
          <a:xfrm>
            <a:off x="961869" y="2216134"/>
            <a:ext cx="10058400" cy="3849624"/>
          </a:xfrm>
        </p:spPr>
        <p:txBody>
          <a:bodyPr>
            <a:normAutofit fontScale="70000" lnSpcReduction="20000"/>
          </a:bodyPr>
          <a:lstStyle/>
          <a:p>
            <a:r>
              <a:rPr lang="fr-FR" dirty="0"/>
              <a:t>Peut-on créer un drapeau qui nous représente mieux? </a:t>
            </a:r>
          </a:p>
          <a:p>
            <a:r>
              <a:rPr lang="fr-FR" dirty="0"/>
              <a:t>À votre tour, sortez vos crayons de couleur. Vous allez créer un drapeau canadien qui représente l’identité du Canada. </a:t>
            </a:r>
          </a:p>
          <a:p>
            <a:r>
              <a:rPr lang="fr-FR" dirty="0"/>
              <a:t>Gardez en conscience l’historique du Canada, le pluralisme du Canada, les symboles du Canada et la culture canadienne. </a:t>
            </a:r>
          </a:p>
          <a:p>
            <a:r>
              <a:rPr lang="fr-FR" dirty="0"/>
              <a:t>Suite à votre représentation, vous allez justifier pourquoi votre dessin représente le canada mieux que le drapeau canadien.</a:t>
            </a:r>
          </a:p>
          <a:p>
            <a:endParaRPr lang="fr-FR" dirty="0"/>
          </a:p>
          <a:p>
            <a:r>
              <a:rPr lang="fr-FR" dirty="0"/>
              <a:t>Grille d’évaluation : </a:t>
            </a:r>
          </a:p>
          <a:p>
            <a:r>
              <a:rPr lang="fr-FR" dirty="0"/>
              <a:t> Dessin                                  /15 pts </a:t>
            </a:r>
          </a:p>
          <a:p>
            <a:endParaRPr lang="fr-FR" dirty="0"/>
          </a:p>
          <a:p>
            <a:r>
              <a:rPr lang="fr-FR" dirty="0"/>
              <a:t>Explication du dessin     /15 pts     *Explique pourquoi le dessin représente le Canada mieux que le drapeau canadien.</a:t>
            </a:r>
          </a:p>
          <a:p>
            <a:r>
              <a:rPr lang="fr-FR" dirty="0"/>
              <a:t>150 mots                                                                                                 </a:t>
            </a:r>
          </a:p>
        </p:txBody>
      </p:sp>
      <p:pic>
        <p:nvPicPr>
          <p:cNvPr id="5" name="Image 4" descr="Drapeau du Canada — Wikipédia">
            <a:extLst>
              <a:ext uri="{FF2B5EF4-FFF2-40B4-BE49-F238E27FC236}">
                <a16:creationId xmlns:a16="http://schemas.microsoft.com/office/drawing/2014/main" id="{CCA30291-F9AB-014B-8407-D23958E75C44}"/>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0533089" y="3205978"/>
            <a:ext cx="704538" cy="446044"/>
          </a:xfrm>
          <a:prstGeom prst="rect">
            <a:avLst/>
          </a:prstGeom>
        </p:spPr>
      </p:pic>
      <p:sp>
        <p:nvSpPr>
          <p:cNvPr id="7" name="ZoneTexte 6">
            <a:extLst>
              <a:ext uri="{FF2B5EF4-FFF2-40B4-BE49-F238E27FC236}">
                <a16:creationId xmlns:a16="http://schemas.microsoft.com/office/drawing/2014/main" id="{A016CAED-0B8D-C446-AB46-8ED451A924C7}"/>
              </a:ext>
            </a:extLst>
          </p:cNvPr>
          <p:cNvSpPr txBox="1"/>
          <p:nvPr/>
        </p:nvSpPr>
        <p:spPr>
          <a:xfrm>
            <a:off x="4332158" y="3848050"/>
            <a:ext cx="5291528" cy="830997"/>
          </a:xfrm>
          <a:prstGeom prst="rect">
            <a:avLst/>
          </a:prstGeom>
          <a:noFill/>
        </p:spPr>
        <p:txBody>
          <a:bodyPr wrap="square" rtlCol="0">
            <a:spAutoFit/>
          </a:bodyPr>
          <a:lstStyle/>
          <a:p>
            <a:r>
              <a:rPr lang="fr-FR" sz="1600" dirty="0"/>
              <a:t>Le dessin doit compter des aspects pertinents à l’identité canadienne. Le dessin doit être entièrement rempli de couleurs. ***</a:t>
            </a:r>
          </a:p>
        </p:txBody>
      </p:sp>
    </p:spTree>
    <p:extLst>
      <p:ext uri="{BB962C8B-B14F-4D97-AF65-F5344CB8AC3E}">
        <p14:creationId xmlns:p14="http://schemas.microsoft.com/office/powerpoint/2010/main" val="241787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4D122-3793-7D40-89AE-2468604DD84F}"/>
              </a:ext>
            </a:extLst>
          </p:cNvPr>
          <p:cNvSpPr>
            <a:spLocks noGrp="1"/>
          </p:cNvSpPr>
          <p:nvPr>
            <p:ph type="title"/>
          </p:nvPr>
        </p:nvSpPr>
        <p:spPr/>
        <p:txBody>
          <a:bodyPr/>
          <a:lstStyle/>
          <a:p>
            <a:r>
              <a:rPr lang="fr-FR" dirty="0"/>
              <a:t>Citation : Discours de PET au congrès Ukrainien canadien.</a:t>
            </a:r>
          </a:p>
        </p:txBody>
      </p:sp>
      <p:sp>
        <p:nvSpPr>
          <p:cNvPr id="3" name="Espace réservé du contenu 2">
            <a:extLst>
              <a:ext uri="{FF2B5EF4-FFF2-40B4-BE49-F238E27FC236}">
                <a16:creationId xmlns:a16="http://schemas.microsoft.com/office/drawing/2014/main" id="{2DA7D6BC-BD61-0849-B47C-43594CDE6B0F}"/>
              </a:ext>
            </a:extLst>
          </p:cNvPr>
          <p:cNvSpPr>
            <a:spLocks noGrp="1"/>
          </p:cNvSpPr>
          <p:nvPr>
            <p:ph idx="1"/>
          </p:nvPr>
        </p:nvSpPr>
        <p:spPr/>
        <p:txBody>
          <a:bodyPr>
            <a:normAutofit/>
          </a:bodyPr>
          <a:lstStyle/>
          <a:p>
            <a:r>
              <a:rPr lang="fr-CA" sz="2000" dirty="0"/>
              <a:t>L'</a:t>
            </a:r>
            <a:r>
              <a:rPr lang="fr-CA" sz="2000" dirty="0" err="1"/>
              <a:t>uniformite</a:t>
            </a:r>
            <a:r>
              <a:rPr lang="fr-CA" sz="2000" dirty="0"/>
              <a:t>́ n'est ni souhaitable ni possible dans un pays aussi vaste que le Canada. Il ne serait </a:t>
            </a:r>
            <a:r>
              <a:rPr lang="fr-CA" sz="2000" dirty="0" err="1"/>
              <a:t>même</a:t>
            </a:r>
            <a:r>
              <a:rPr lang="fr-CA" sz="2000" dirty="0"/>
              <a:t> pas possible de </a:t>
            </a:r>
            <a:r>
              <a:rPr lang="fr-CA" sz="2000" dirty="0" err="1"/>
              <a:t>définir</a:t>
            </a:r>
            <a:r>
              <a:rPr lang="fr-CA" sz="2000" dirty="0"/>
              <a:t> un type canadien, et encore moins de persuader la plupart des gens de s'y conformer. Rien ne serait plus mauvais pour le pays que d'inciter tous les Canadiens à une ressemblance mutuelle. Il n'existe pas de type canadien, ni pour l'homme ni pour la femme. Une </a:t>
            </a:r>
            <a:r>
              <a:rPr lang="fr-CA" sz="2000" dirty="0" err="1"/>
              <a:t>sociéte</a:t>
            </a:r>
            <a:r>
              <a:rPr lang="fr-CA" sz="2000" dirty="0"/>
              <a:t>́ qui recommanderait sans réserve l'</a:t>
            </a:r>
            <a:r>
              <a:rPr lang="fr-CA" sz="2000" dirty="0" err="1"/>
              <a:t>uniformite</a:t>
            </a:r>
            <a:r>
              <a:rPr lang="fr-CA" sz="2000" dirty="0"/>
              <a:t>́ n'engendrerait que haine et </a:t>
            </a:r>
            <a:r>
              <a:rPr lang="fr-CA" sz="2000" dirty="0" err="1"/>
              <a:t>intolérance</a:t>
            </a:r>
            <a:r>
              <a:rPr lang="fr-CA" sz="2000" dirty="0"/>
              <a:t>. Une </a:t>
            </a:r>
            <a:r>
              <a:rPr lang="fr-CA" sz="2000" dirty="0" err="1"/>
              <a:t>sociéte</a:t>
            </a:r>
            <a:r>
              <a:rPr lang="fr-CA" sz="2000" dirty="0"/>
              <a:t>́ qui prendrait pour </a:t>
            </a:r>
            <a:r>
              <a:rPr lang="fr-CA" sz="2000" dirty="0" err="1"/>
              <a:t>modèle</a:t>
            </a:r>
            <a:r>
              <a:rPr lang="fr-CA" sz="2000" dirty="0"/>
              <a:t> le citoyen moyen engendrerait </a:t>
            </a:r>
            <a:r>
              <a:rPr lang="fr-CA" sz="2000" dirty="0" err="1"/>
              <a:t>inévitablement</a:t>
            </a:r>
            <a:r>
              <a:rPr lang="fr-CA" sz="2000" dirty="0"/>
              <a:t> la </a:t>
            </a:r>
            <a:r>
              <a:rPr lang="fr-CA" sz="2000" dirty="0" err="1"/>
              <a:t>médiocrite</a:t>
            </a:r>
            <a:r>
              <a:rPr lang="fr-CA" sz="2000" dirty="0"/>
              <a:t>́. La bienveillance, la </a:t>
            </a:r>
            <a:r>
              <a:rPr lang="fr-CA" sz="2000" dirty="0" err="1"/>
              <a:t>compréhension</a:t>
            </a:r>
            <a:r>
              <a:rPr lang="fr-CA" sz="2000" dirty="0"/>
              <a:t>, la </a:t>
            </a:r>
            <a:r>
              <a:rPr lang="fr-CA" sz="2000" dirty="0" err="1"/>
              <a:t>solidarite</a:t>
            </a:r>
            <a:r>
              <a:rPr lang="fr-CA" sz="2000" dirty="0"/>
              <a:t>́, voilà des valeurs humaines qui, à l'</a:t>
            </a:r>
            <a:r>
              <a:rPr lang="fr-CA" sz="2000" dirty="0" err="1"/>
              <a:t>échelle</a:t>
            </a:r>
            <a:r>
              <a:rPr lang="fr-CA" sz="2000" dirty="0"/>
              <a:t> universelle, </a:t>
            </a:r>
            <a:r>
              <a:rPr lang="fr-CA" sz="2000" dirty="0" err="1"/>
              <a:t>éclipsent</a:t>
            </a:r>
            <a:r>
              <a:rPr lang="fr-CA" sz="2000" dirty="0"/>
              <a:t> heureusement toute tendance à l'</a:t>
            </a:r>
            <a:r>
              <a:rPr lang="fr-CA" sz="2000" dirty="0" err="1"/>
              <a:t>uniformite</a:t>
            </a:r>
            <a:r>
              <a:rPr lang="fr-CA" sz="2000" dirty="0"/>
              <a:t>́. Voilà le genre de valeurs que nous autres, Canadiens, devons continuer à cultiver. </a:t>
            </a:r>
          </a:p>
          <a:p>
            <a:endParaRPr lang="fr-FR" dirty="0"/>
          </a:p>
        </p:txBody>
      </p:sp>
    </p:spTree>
    <p:extLst>
      <p:ext uri="{BB962C8B-B14F-4D97-AF65-F5344CB8AC3E}">
        <p14:creationId xmlns:p14="http://schemas.microsoft.com/office/powerpoint/2010/main" val="385164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BD39A-F5B8-AF4D-BD12-56848F4B44DD}"/>
              </a:ext>
            </a:extLst>
          </p:cNvPr>
          <p:cNvSpPr>
            <a:spLocks noGrp="1"/>
          </p:cNvSpPr>
          <p:nvPr>
            <p:ph type="title"/>
          </p:nvPr>
        </p:nvSpPr>
        <p:spPr/>
        <p:txBody>
          <a:bodyPr/>
          <a:lstStyle/>
          <a:p>
            <a:r>
              <a:rPr lang="fr-FR" dirty="0"/>
              <a:t>Culture populaire? </a:t>
            </a:r>
          </a:p>
        </p:txBody>
      </p:sp>
      <p:sp>
        <p:nvSpPr>
          <p:cNvPr id="3" name="Espace réservé du contenu 2">
            <a:extLst>
              <a:ext uri="{FF2B5EF4-FFF2-40B4-BE49-F238E27FC236}">
                <a16:creationId xmlns:a16="http://schemas.microsoft.com/office/drawing/2014/main" id="{94978DD7-0754-3940-8626-F109AC76CE30}"/>
              </a:ext>
            </a:extLst>
          </p:cNvPr>
          <p:cNvSpPr>
            <a:spLocks noGrp="1"/>
          </p:cNvSpPr>
          <p:nvPr>
            <p:ph idx="1"/>
          </p:nvPr>
        </p:nvSpPr>
        <p:spPr>
          <a:xfrm>
            <a:off x="1066800" y="2103120"/>
            <a:ext cx="10058400" cy="2926080"/>
          </a:xfrm>
        </p:spPr>
        <p:txBody>
          <a:bodyPr/>
          <a:lstStyle/>
          <a:p>
            <a:pPr marL="0" indent="0">
              <a:buNone/>
            </a:pPr>
            <a:r>
              <a:rPr lang="fr-FR" dirty="0"/>
              <a:t> </a:t>
            </a:r>
            <a:r>
              <a:rPr lang="fr-FR" sz="2800" dirty="0"/>
              <a:t>La culture populaire fait référence aux tendances sociales. La plupart des tendances depuis le 21</a:t>
            </a:r>
            <a:r>
              <a:rPr lang="fr-FR" sz="2800" baseline="30000" dirty="0"/>
              <a:t>e</a:t>
            </a:r>
            <a:r>
              <a:rPr lang="fr-FR" sz="2800" dirty="0"/>
              <a:t> siècle sont reliées à la technologie. </a:t>
            </a:r>
          </a:p>
          <a:p>
            <a:pPr marL="0" indent="0">
              <a:buNone/>
            </a:pPr>
            <a:r>
              <a:rPr lang="fr-FR" sz="2800" dirty="0"/>
              <a:t>Nouvelle génération = Nouvelle tendance</a:t>
            </a:r>
          </a:p>
          <a:p>
            <a:pPr marL="0" indent="0">
              <a:buNone/>
            </a:pPr>
            <a:r>
              <a:rPr lang="fr-FR" sz="2800" dirty="0"/>
              <a:t>Que font les jeunes de nos jours?</a:t>
            </a:r>
          </a:p>
          <a:p>
            <a:pPr marL="0" indent="0">
              <a:buNone/>
            </a:pPr>
            <a:endParaRPr lang="fr-FR" sz="2800" dirty="0"/>
          </a:p>
        </p:txBody>
      </p:sp>
      <p:pic>
        <p:nvPicPr>
          <p:cNvPr id="5" name="Image 4" descr="Instagram — Wikipédia">
            <a:extLst>
              <a:ext uri="{FF2B5EF4-FFF2-40B4-BE49-F238E27FC236}">
                <a16:creationId xmlns:a16="http://schemas.microsoft.com/office/drawing/2014/main" id="{51CAAD47-CDC2-484E-A44A-FE44F9B4F2A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066800" y="4842932"/>
            <a:ext cx="1557867" cy="1557867"/>
          </a:xfrm>
          <a:prstGeom prst="rect">
            <a:avLst/>
          </a:prstGeom>
        </p:spPr>
      </p:pic>
      <p:pic>
        <p:nvPicPr>
          <p:cNvPr id="19" name="Image 18">
            <a:extLst>
              <a:ext uri="{FF2B5EF4-FFF2-40B4-BE49-F238E27FC236}">
                <a16:creationId xmlns:a16="http://schemas.microsoft.com/office/drawing/2014/main" id="{3BAEE991-433C-0C4D-89ED-501FE9F56D27}"/>
              </a:ext>
            </a:extLst>
          </p:cNvPr>
          <p:cNvPicPr>
            <a:picLocks noChangeAspect="1"/>
          </p:cNvPicPr>
          <p:nvPr/>
        </p:nvPicPr>
        <p:blipFill>
          <a:blip r:embed="rId4"/>
          <a:stretch>
            <a:fillRect/>
          </a:stretch>
        </p:blipFill>
        <p:spPr>
          <a:xfrm>
            <a:off x="9334496" y="4178299"/>
            <a:ext cx="2298700" cy="2222500"/>
          </a:xfrm>
          <a:prstGeom prst="rect">
            <a:avLst/>
          </a:prstGeom>
        </p:spPr>
      </p:pic>
      <p:pic>
        <p:nvPicPr>
          <p:cNvPr id="21" name="Image 20" descr="Netflix Offers 4K Movies For An Extra $3 | Flickr - Photo ...">
            <a:extLst>
              <a:ext uri="{FF2B5EF4-FFF2-40B4-BE49-F238E27FC236}">
                <a16:creationId xmlns:a16="http://schemas.microsoft.com/office/drawing/2014/main" id="{FDE00FDF-28DA-CA4F-B670-F1AB0E7EC1EF}"/>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6194997" y="5029200"/>
            <a:ext cx="2813536" cy="1371599"/>
          </a:xfrm>
          <a:prstGeom prst="rect">
            <a:avLst/>
          </a:prstGeom>
        </p:spPr>
      </p:pic>
      <p:pic>
        <p:nvPicPr>
          <p:cNvPr id="4" name="Image 3">
            <a:extLst>
              <a:ext uri="{FF2B5EF4-FFF2-40B4-BE49-F238E27FC236}">
                <a16:creationId xmlns:a16="http://schemas.microsoft.com/office/drawing/2014/main" id="{AB0FB9A6-742D-FC49-8D0D-905EFE2D4AB9}"/>
              </a:ext>
            </a:extLst>
          </p:cNvPr>
          <p:cNvPicPr>
            <a:picLocks noChangeAspect="1"/>
          </p:cNvPicPr>
          <p:nvPr/>
        </p:nvPicPr>
        <p:blipFill>
          <a:blip r:embed="rId7"/>
          <a:stretch>
            <a:fillRect/>
          </a:stretch>
        </p:blipFill>
        <p:spPr>
          <a:xfrm>
            <a:off x="7956546" y="731521"/>
            <a:ext cx="2755900" cy="1117600"/>
          </a:xfrm>
          <a:prstGeom prst="rect">
            <a:avLst/>
          </a:prstGeom>
        </p:spPr>
      </p:pic>
      <p:sp>
        <p:nvSpPr>
          <p:cNvPr id="8" name="ZoneTexte 7">
            <a:extLst>
              <a:ext uri="{FF2B5EF4-FFF2-40B4-BE49-F238E27FC236}">
                <a16:creationId xmlns:a16="http://schemas.microsoft.com/office/drawing/2014/main" id="{F0C78C7E-ED36-4E40-86F2-DE6DDEEE43A4}"/>
              </a:ext>
            </a:extLst>
          </p:cNvPr>
          <p:cNvSpPr txBox="1"/>
          <p:nvPr/>
        </p:nvSpPr>
        <p:spPr>
          <a:xfrm>
            <a:off x="117473" y="4708964"/>
            <a:ext cx="4394200" cy="230832"/>
          </a:xfrm>
          <a:prstGeom prst="rect">
            <a:avLst/>
          </a:prstGeom>
          <a:noFill/>
        </p:spPr>
        <p:txBody>
          <a:bodyPr wrap="square" rtlCol="0">
            <a:spAutoFit/>
          </a:bodyPr>
          <a:lstStyle/>
          <a:p>
            <a:endParaRPr lang="fr-FR" sz="900" dirty="0"/>
          </a:p>
        </p:txBody>
      </p:sp>
      <p:pic>
        <p:nvPicPr>
          <p:cNvPr id="11" name="Image 10" descr="Free illustration: Guitar, Music, Rock, Musical, Play ...">
            <a:extLst>
              <a:ext uri="{FF2B5EF4-FFF2-40B4-BE49-F238E27FC236}">
                <a16:creationId xmlns:a16="http://schemas.microsoft.com/office/drawing/2014/main" id="{F4C85DAC-8D26-6D4A-86C8-CA695AC9ACD2}"/>
              </a:ext>
            </a:extLst>
          </p:cNvPr>
          <p:cNvPicPr>
            <a:picLocks noChangeAspect="1"/>
          </p:cNvPicPr>
          <p:nvPr/>
        </p:nvPicPr>
        <p:blipFill>
          <a:blip r:embed="rId8">
            <a:extLst>
              <a:ext uri="{837473B0-CC2E-450A-ABE3-18F120FF3D39}">
                <a1611:picAttrSrcUrl xmlns="" xmlns:a1611="http://schemas.microsoft.com/office/drawing/2016/11/main" r:id="rId9"/>
              </a:ext>
            </a:extLst>
          </a:blip>
          <a:stretch>
            <a:fillRect/>
          </a:stretch>
        </p:blipFill>
        <p:spPr>
          <a:xfrm>
            <a:off x="3180881" y="4819714"/>
            <a:ext cx="2298701" cy="1604302"/>
          </a:xfrm>
          <a:prstGeom prst="rect">
            <a:avLst/>
          </a:prstGeom>
        </p:spPr>
      </p:pic>
    </p:spTree>
    <p:extLst>
      <p:ext uri="{BB962C8B-B14F-4D97-AF65-F5344CB8AC3E}">
        <p14:creationId xmlns:p14="http://schemas.microsoft.com/office/powerpoint/2010/main" val="21600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DE042-AF88-2644-8C24-4E8BBBF354D5}"/>
              </a:ext>
            </a:extLst>
          </p:cNvPr>
          <p:cNvSpPr>
            <a:spLocks noGrp="1"/>
          </p:cNvSpPr>
          <p:nvPr>
            <p:ph type="title"/>
          </p:nvPr>
        </p:nvSpPr>
        <p:spPr/>
        <p:txBody>
          <a:bodyPr/>
          <a:lstStyle/>
          <a:p>
            <a:r>
              <a:rPr lang="fr-FR" dirty="0"/>
              <a:t>Culture populaire de 1990 à 2010</a:t>
            </a:r>
          </a:p>
        </p:txBody>
      </p:sp>
      <p:sp>
        <p:nvSpPr>
          <p:cNvPr id="3" name="Espace réservé du contenu 2">
            <a:extLst>
              <a:ext uri="{FF2B5EF4-FFF2-40B4-BE49-F238E27FC236}">
                <a16:creationId xmlns:a16="http://schemas.microsoft.com/office/drawing/2014/main" id="{10893CB8-6DFB-1545-BA39-7F3AA75923C3}"/>
              </a:ext>
            </a:extLst>
          </p:cNvPr>
          <p:cNvSpPr>
            <a:spLocks noGrp="1"/>
          </p:cNvSpPr>
          <p:nvPr>
            <p:ph idx="1"/>
          </p:nvPr>
        </p:nvSpPr>
        <p:spPr/>
        <p:txBody>
          <a:bodyPr/>
          <a:lstStyle/>
          <a:p>
            <a:r>
              <a:rPr lang="fr-FR" dirty="0"/>
              <a:t>1990- Y2K (Les ordinateurs ne vont plus fonctionner), Tamagotchi, </a:t>
            </a:r>
            <a:r>
              <a:rPr lang="fr-FR" dirty="0" err="1"/>
              <a:t>beanie</a:t>
            </a:r>
            <a:r>
              <a:rPr lang="fr-FR" dirty="0"/>
              <a:t> babies, Groupe de musicien/musicienne(</a:t>
            </a:r>
            <a:r>
              <a:rPr lang="fr-FR" dirty="0" err="1"/>
              <a:t>spice</a:t>
            </a:r>
            <a:r>
              <a:rPr lang="fr-FR" dirty="0"/>
              <a:t> girls/NSYNC, </a:t>
            </a:r>
            <a:r>
              <a:rPr lang="fr-FR" dirty="0" err="1"/>
              <a:t>Bakcstreet</a:t>
            </a:r>
            <a:r>
              <a:rPr lang="fr-FR" dirty="0"/>
              <a:t> boys), émission «</a:t>
            </a:r>
            <a:r>
              <a:rPr lang="fr-FR" dirty="0" err="1"/>
              <a:t>friends</a:t>
            </a:r>
            <a:r>
              <a:rPr lang="fr-FR" dirty="0"/>
              <a:t>», Titanic, COURT FORREST COURT, Harry Potter, </a:t>
            </a:r>
            <a:r>
              <a:rPr lang="fr-FR" dirty="0" err="1"/>
              <a:t>Macarena</a:t>
            </a:r>
            <a:endParaRPr lang="fr-FR" dirty="0"/>
          </a:p>
          <a:p>
            <a:r>
              <a:rPr lang="fr-FR" dirty="0"/>
              <a:t>2000 : </a:t>
            </a:r>
            <a:r>
              <a:rPr lang="fr-FR" dirty="0" err="1"/>
              <a:t>Ipod</a:t>
            </a:r>
            <a:r>
              <a:rPr lang="fr-FR" dirty="0"/>
              <a:t>, chaine de resto-rapide, </a:t>
            </a:r>
            <a:r>
              <a:rPr lang="fr-FR" dirty="0" err="1"/>
              <a:t>Napster</a:t>
            </a:r>
            <a:r>
              <a:rPr lang="fr-FR" dirty="0"/>
              <a:t>/</a:t>
            </a:r>
            <a:r>
              <a:rPr lang="fr-FR" dirty="0" err="1"/>
              <a:t>Limewire</a:t>
            </a:r>
            <a:r>
              <a:rPr lang="fr-FR" dirty="0"/>
              <a:t>, la fin de Blockbuster, etc. </a:t>
            </a:r>
          </a:p>
          <a:p>
            <a:r>
              <a:rPr lang="fr-FR" dirty="0"/>
              <a:t>2010 : </a:t>
            </a:r>
            <a:r>
              <a:rPr lang="fr-FR" dirty="0" err="1"/>
              <a:t>Netflix</a:t>
            </a:r>
            <a:r>
              <a:rPr lang="fr-FR" dirty="0"/>
              <a:t>, </a:t>
            </a:r>
            <a:r>
              <a:rPr lang="fr-FR" dirty="0" err="1"/>
              <a:t>Emoji</a:t>
            </a:r>
            <a:r>
              <a:rPr lang="fr-FR" dirty="0"/>
              <a:t>, Silly </a:t>
            </a:r>
            <a:r>
              <a:rPr lang="fr-FR" dirty="0" err="1"/>
              <a:t>bandz</a:t>
            </a:r>
            <a:r>
              <a:rPr lang="fr-FR" dirty="0"/>
              <a:t>, Harlem Shake, La fin du monde (calendrier </a:t>
            </a:r>
            <a:r>
              <a:rPr lang="fr-FR" dirty="0" err="1"/>
              <a:t>Mayan</a:t>
            </a:r>
            <a:r>
              <a:rPr lang="fr-FR" dirty="0"/>
              <a:t>), le gainage (</a:t>
            </a:r>
            <a:r>
              <a:rPr lang="fr-FR" dirty="0" err="1"/>
              <a:t>planking</a:t>
            </a:r>
            <a:r>
              <a:rPr lang="fr-FR" dirty="0"/>
              <a:t>), Vine, le bâton selfie</a:t>
            </a:r>
          </a:p>
          <a:p>
            <a:endParaRPr lang="fr-FR" dirty="0"/>
          </a:p>
          <a:p>
            <a:endParaRPr lang="fr-FR" dirty="0"/>
          </a:p>
        </p:txBody>
      </p:sp>
    </p:spTree>
    <p:extLst>
      <p:ext uri="{BB962C8B-B14F-4D97-AF65-F5344CB8AC3E}">
        <p14:creationId xmlns:p14="http://schemas.microsoft.com/office/powerpoint/2010/main" val="2948607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TotalTime>
  <Words>1414</Words>
  <Application>Microsoft Office PowerPoint</Application>
  <PresentationFormat>Grand écran</PresentationFormat>
  <Paragraphs>124</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Century Gothic</vt:lpstr>
      <vt:lpstr>Wingdings 3</vt:lpstr>
      <vt:lpstr>Ion</vt:lpstr>
      <vt:lpstr>Identité Canadienne</vt:lpstr>
      <vt:lpstr>C’est quoi une identité ?</vt:lpstr>
      <vt:lpstr>Activité </vt:lpstr>
      <vt:lpstr>Quelques vidéos intéressants</vt:lpstr>
      <vt:lpstr>Pourquoi une feuille d’érable? </vt:lpstr>
      <vt:lpstr>Pourquoi une feuille d’érable? </vt:lpstr>
      <vt:lpstr>Citation : Discours de PET au congrès Ukrainien canadien.</vt:lpstr>
      <vt:lpstr>Culture populaire? </vt:lpstr>
      <vt:lpstr>Culture populaire de 1990 à 2010</vt:lpstr>
      <vt:lpstr>Culture populaire</vt:lpstr>
      <vt:lpstr>Voici des exemples qui ont changé d’une décennie à l’autre: </vt:lpstr>
      <vt:lpstr>Créez une définition pour la beauté</vt:lpstr>
      <vt:lpstr>Activité : </vt:lpstr>
      <vt:lpstr>La beauté</vt:lpstr>
      <vt:lpstr>Questions 16 minutes</vt:lpstr>
      <vt:lpstr>Beauté à travers les années :</vt:lpstr>
      <vt:lpstr>Les médias sociaux et leurs influences…</vt:lpstr>
      <vt:lpstr>Faits : </vt:lpstr>
      <vt:lpstr>Faits (Suite)</vt:lpstr>
      <vt:lpstr>Réflexion 200 mots…  </vt:lpstr>
    </vt:vector>
  </TitlesOfParts>
  <Company>DSFM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Colin David</dc:creator>
  <cp:lastModifiedBy>Colin David</cp:lastModifiedBy>
  <cp:revision>3</cp:revision>
  <dcterms:created xsi:type="dcterms:W3CDTF">2020-03-20T18:42:05Z</dcterms:created>
  <dcterms:modified xsi:type="dcterms:W3CDTF">2020-03-20T18:53:03Z</dcterms:modified>
</cp:coreProperties>
</file>