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sldIdLst>
    <p:sldId id="280" r:id="rId2"/>
    <p:sldId id="281" r:id="rId3"/>
    <p:sldId id="283" r:id="rId4"/>
    <p:sldId id="298" r:id="rId5"/>
    <p:sldId id="293" r:id="rId6"/>
    <p:sldId id="299" r:id="rId7"/>
    <p:sldId id="295" r:id="rId8"/>
    <p:sldId id="300" r:id="rId9"/>
    <p:sldId id="302" r:id="rId10"/>
    <p:sldId id="303" r:id="rId11"/>
    <p:sldId id="304" r:id="rId12"/>
    <p:sldId id="292" r:id="rId13"/>
    <p:sldId id="306" r:id="rId14"/>
    <p:sldId id="307" r:id="rId15"/>
    <p:sldId id="294" r:id="rId16"/>
    <p:sldId id="296" r:id="rId17"/>
    <p:sldId id="289" r:id="rId18"/>
    <p:sldId id="297" r:id="rId19"/>
    <p:sldId id="28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718"/>
    <p:restoredTop sz="94700"/>
  </p:normalViewPr>
  <p:slideViewPr>
    <p:cSldViewPr snapToGrid="0" snapToObjects="1">
      <p:cViewPr varScale="1">
        <p:scale>
          <a:sx n="76" d="100"/>
          <a:sy n="76" d="100"/>
        </p:scale>
        <p:origin x="86" y="2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svg"/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sv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B381F3-921F-4E1C-9675-1FCD62936C5B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F70D8E2-4479-4023-AB82-6C8E2D507D1C}">
      <dgm:prSet/>
      <dgm:spPr/>
      <dgm:t>
        <a:bodyPr/>
        <a:lstStyle/>
        <a:p>
          <a:r>
            <a:rPr lang="fr-CA" b="1" dirty="0"/>
            <a:t>Les Canadiens regardent des sports américains et des émissions de télévision américaines (Hollywood), écoutent de la musique américaine, lisent des livres américains et admirent des </a:t>
          </a:r>
          <a:r>
            <a:rPr lang="fr-CA" b="1" dirty="0" err="1"/>
            <a:t>oeuvres</a:t>
          </a:r>
          <a:r>
            <a:rPr lang="fr-CA" b="1" dirty="0"/>
            <a:t> d'art américaines.</a:t>
          </a:r>
          <a:endParaRPr lang="en-US" dirty="0"/>
        </a:p>
      </dgm:t>
    </dgm:pt>
    <dgm:pt modelId="{0885F779-DD59-4227-B188-4303F2C10E88}" type="parTrans" cxnId="{4C2F0700-7E50-4CE5-B026-5EBF906CA1D6}">
      <dgm:prSet/>
      <dgm:spPr/>
      <dgm:t>
        <a:bodyPr/>
        <a:lstStyle/>
        <a:p>
          <a:endParaRPr lang="en-US"/>
        </a:p>
      </dgm:t>
    </dgm:pt>
    <dgm:pt modelId="{E96EEEB5-7C10-481F-8B7E-3C14A3BE1CCA}" type="sibTrans" cxnId="{4C2F0700-7E50-4CE5-B026-5EBF906CA1D6}">
      <dgm:prSet/>
      <dgm:spPr/>
      <dgm:t>
        <a:bodyPr/>
        <a:lstStyle/>
        <a:p>
          <a:endParaRPr lang="en-US"/>
        </a:p>
      </dgm:t>
    </dgm:pt>
    <dgm:pt modelId="{4FCA8EF2-921A-436F-8AE1-B4AF37D2FE28}">
      <dgm:prSet/>
      <dgm:spPr/>
      <dgm:t>
        <a:bodyPr/>
        <a:lstStyle/>
        <a:p>
          <a:r>
            <a:rPr lang="fr-CA" b="1" dirty="0"/>
            <a:t>Même les acteurs canadiens se rendent aux États-Unis (Musiciens, Athlètes ). </a:t>
          </a:r>
          <a:endParaRPr lang="en-US" dirty="0"/>
        </a:p>
      </dgm:t>
    </dgm:pt>
    <dgm:pt modelId="{FF9F6D38-2D01-4892-ADE0-4B074931A5DE}" type="parTrans" cxnId="{831F65E5-303A-4CD1-9A99-9B267DA8DEAB}">
      <dgm:prSet/>
      <dgm:spPr/>
      <dgm:t>
        <a:bodyPr/>
        <a:lstStyle/>
        <a:p>
          <a:endParaRPr lang="en-US"/>
        </a:p>
      </dgm:t>
    </dgm:pt>
    <dgm:pt modelId="{0C0A52FB-1439-483C-876E-A8F71E43DC1C}" type="sibTrans" cxnId="{831F65E5-303A-4CD1-9A99-9B267DA8DEAB}">
      <dgm:prSet/>
      <dgm:spPr/>
      <dgm:t>
        <a:bodyPr/>
        <a:lstStyle/>
        <a:p>
          <a:endParaRPr lang="en-US"/>
        </a:p>
      </dgm:t>
    </dgm:pt>
    <dgm:pt modelId="{1B7609D0-A25A-4366-A04B-0A9B9DB80F7D}" type="pres">
      <dgm:prSet presAssocID="{A1B381F3-921F-4E1C-9675-1FCD62936C5B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18AFE9F-84AD-4AEA-B4CF-87CE82DFA9F7}" type="pres">
      <dgm:prSet presAssocID="{1F70D8E2-4479-4023-AB82-6C8E2D507D1C}" presName="compNode" presStyleCnt="0"/>
      <dgm:spPr/>
    </dgm:pt>
    <dgm:pt modelId="{095FDCA8-B2E6-4A29-92FE-5C4FA301FB2C}" type="pres">
      <dgm:prSet presAssocID="{1F70D8E2-4479-4023-AB82-6C8E2D507D1C}" presName="iconRect" presStyleLbl="node1" presStyleIdx="0" presStyleCnt="2"/>
      <dgm:spPr>
        <a:ln>
          <a:noFill/>
        </a:ln>
      </dgm:spPr>
    </dgm:pt>
    <dgm:pt modelId="{732914A1-B9A3-4386-B513-ACCBDAD9B96F}" type="pres">
      <dgm:prSet presAssocID="{1F70D8E2-4479-4023-AB82-6C8E2D507D1C}" presName="spaceRect" presStyleCnt="0"/>
      <dgm:spPr/>
    </dgm:pt>
    <dgm:pt modelId="{3E32BB6E-F098-431D-9A2E-D2D663D45FB9}" type="pres">
      <dgm:prSet presAssocID="{1F70D8E2-4479-4023-AB82-6C8E2D507D1C}" presName="textRect" presStyleLbl="revTx" presStyleIdx="0" presStyleCnt="2">
        <dgm:presLayoutVars>
          <dgm:chMax val="1"/>
          <dgm:chPref val="1"/>
        </dgm:presLayoutVars>
      </dgm:prSet>
      <dgm:spPr/>
      <dgm:t>
        <a:bodyPr/>
        <a:lstStyle/>
        <a:p>
          <a:endParaRPr lang="fr-FR"/>
        </a:p>
      </dgm:t>
    </dgm:pt>
    <dgm:pt modelId="{AAF4CB4B-BBAD-4E81-B43D-40FD6CFCA638}" type="pres">
      <dgm:prSet presAssocID="{E96EEEB5-7C10-481F-8B7E-3C14A3BE1CCA}" presName="sibTrans" presStyleCnt="0"/>
      <dgm:spPr/>
    </dgm:pt>
    <dgm:pt modelId="{7B6CAA3E-2A5E-432C-978A-0843E9A0D81E}" type="pres">
      <dgm:prSet presAssocID="{4FCA8EF2-921A-436F-8AE1-B4AF37D2FE28}" presName="compNode" presStyleCnt="0"/>
      <dgm:spPr/>
    </dgm:pt>
    <dgm:pt modelId="{BC29F73A-680F-4147-8A18-F7B6A43E88B5}" type="pres">
      <dgm:prSet presAssocID="{4FCA8EF2-921A-436F-8AE1-B4AF37D2FE28}" presName="iconRect" presStyleLbl="node1" presStyleIdx="1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ncing"/>
        </a:ext>
      </dgm:extLst>
    </dgm:pt>
    <dgm:pt modelId="{B0B1F938-BCC7-4728-804D-77C76EC13294}" type="pres">
      <dgm:prSet presAssocID="{4FCA8EF2-921A-436F-8AE1-B4AF37D2FE28}" presName="spaceRect" presStyleCnt="0"/>
      <dgm:spPr/>
    </dgm:pt>
    <dgm:pt modelId="{C3BFBDB6-657F-4D48-9AAC-52297202CD93}" type="pres">
      <dgm:prSet presAssocID="{4FCA8EF2-921A-436F-8AE1-B4AF37D2FE28}" presName="textRect" presStyleLbl="revTx" presStyleIdx="1" presStyleCnt="2">
        <dgm:presLayoutVars>
          <dgm:chMax val="1"/>
          <dgm:chPref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ECACF39-02C4-48E1-B16B-4021B023A982}" type="presOf" srcId="{4FCA8EF2-921A-436F-8AE1-B4AF37D2FE28}" destId="{C3BFBDB6-657F-4D48-9AAC-52297202CD93}" srcOrd="0" destOrd="0" presId="urn:microsoft.com/office/officeart/2018/2/layout/IconLabelList"/>
    <dgm:cxn modelId="{14F280CC-E817-4337-88A5-E2624E81BD94}" type="presOf" srcId="{A1B381F3-921F-4E1C-9675-1FCD62936C5B}" destId="{1B7609D0-A25A-4366-A04B-0A9B9DB80F7D}" srcOrd="0" destOrd="0" presId="urn:microsoft.com/office/officeart/2018/2/layout/IconLabelList"/>
    <dgm:cxn modelId="{831F65E5-303A-4CD1-9A99-9B267DA8DEAB}" srcId="{A1B381F3-921F-4E1C-9675-1FCD62936C5B}" destId="{4FCA8EF2-921A-436F-8AE1-B4AF37D2FE28}" srcOrd="1" destOrd="0" parTransId="{FF9F6D38-2D01-4892-ADE0-4B074931A5DE}" sibTransId="{0C0A52FB-1439-483C-876E-A8F71E43DC1C}"/>
    <dgm:cxn modelId="{4C2F0700-7E50-4CE5-B026-5EBF906CA1D6}" srcId="{A1B381F3-921F-4E1C-9675-1FCD62936C5B}" destId="{1F70D8E2-4479-4023-AB82-6C8E2D507D1C}" srcOrd="0" destOrd="0" parTransId="{0885F779-DD59-4227-B188-4303F2C10E88}" sibTransId="{E96EEEB5-7C10-481F-8B7E-3C14A3BE1CCA}"/>
    <dgm:cxn modelId="{813D6A2A-88AA-459E-95E6-2F062802F88D}" type="presOf" srcId="{1F70D8E2-4479-4023-AB82-6C8E2D507D1C}" destId="{3E32BB6E-F098-431D-9A2E-D2D663D45FB9}" srcOrd="0" destOrd="0" presId="urn:microsoft.com/office/officeart/2018/2/layout/IconLabelList"/>
    <dgm:cxn modelId="{023F40CC-158F-4BBA-907B-F3829F35CF42}" type="presParOf" srcId="{1B7609D0-A25A-4366-A04B-0A9B9DB80F7D}" destId="{C18AFE9F-84AD-4AEA-B4CF-87CE82DFA9F7}" srcOrd="0" destOrd="0" presId="urn:microsoft.com/office/officeart/2018/2/layout/IconLabelList"/>
    <dgm:cxn modelId="{EF625D94-5651-4098-9218-70DB01244816}" type="presParOf" srcId="{C18AFE9F-84AD-4AEA-B4CF-87CE82DFA9F7}" destId="{095FDCA8-B2E6-4A29-92FE-5C4FA301FB2C}" srcOrd="0" destOrd="0" presId="urn:microsoft.com/office/officeart/2018/2/layout/IconLabelList"/>
    <dgm:cxn modelId="{3667A589-416F-418B-B019-943A716D6C8E}" type="presParOf" srcId="{C18AFE9F-84AD-4AEA-B4CF-87CE82DFA9F7}" destId="{732914A1-B9A3-4386-B513-ACCBDAD9B96F}" srcOrd="1" destOrd="0" presId="urn:microsoft.com/office/officeart/2018/2/layout/IconLabelList"/>
    <dgm:cxn modelId="{57657814-C411-4E2E-8622-40B88EF42363}" type="presParOf" srcId="{C18AFE9F-84AD-4AEA-B4CF-87CE82DFA9F7}" destId="{3E32BB6E-F098-431D-9A2E-D2D663D45FB9}" srcOrd="2" destOrd="0" presId="urn:microsoft.com/office/officeart/2018/2/layout/IconLabelList"/>
    <dgm:cxn modelId="{F67F149D-9967-4E0C-A47A-5ADA4EE969E8}" type="presParOf" srcId="{1B7609D0-A25A-4366-A04B-0A9B9DB80F7D}" destId="{AAF4CB4B-BBAD-4E81-B43D-40FD6CFCA638}" srcOrd="1" destOrd="0" presId="urn:microsoft.com/office/officeart/2018/2/layout/IconLabelList"/>
    <dgm:cxn modelId="{0DC19F67-A297-4B72-B76C-375E3125400D}" type="presParOf" srcId="{1B7609D0-A25A-4366-A04B-0A9B9DB80F7D}" destId="{7B6CAA3E-2A5E-432C-978A-0843E9A0D81E}" srcOrd="2" destOrd="0" presId="urn:microsoft.com/office/officeart/2018/2/layout/IconLabelList"/>
    <dgm:cxn modelId="{C69965C8-86C2-416C-83BE-227BBC42D905}" type="presParOf" srcId="{7B6CAA3E-2A5E-432C-978A-0843E9A0D81E}" destId="{BC29F73A-680F-4147-8A18-F7B6A43E88B5}" srcOrd="0" destOrd="0" presId="urn:microsoft.com/office/officeart/2018/2/layout/IconLabelList"/>
    <dgm:cxn modelId="{B0414B73-69B8-4685-AD2A-B9D7DCAAC75C}" type="presParOf" srcId="{7B6CAA3E-2A5E-432C-978A-0843E9A0D81E}" destId="{B0B1F938-BCC7-4728-804D-77C76EC13294}" srcOrd="1" destOrd="0" presId="urn:microsoft.com/office/officeart/2018/2/layout/IconLabelList"/>
    <dgm:cxn modelId="{CF0F1C62-F35B-4B8C-AB5B-F7CD238F74B2}" type="presParOf" srcId="{7B6CAA3E-2A5E-432C-978A-0843E9A0D81E}" destId="{C3BFBDB6-657F-4D48-9AAC-52297202CD93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5FDCA8-B2E6-4A29-92FE-5C4FA301FB2C}">
      <dsp:nvSpPr>
        <dsp:cNvPr id="0" name=""/>
        <dsp:cNvSpPr/>
      </dsp:nvSpPr>
      <dsp:spPr>
        <a:xfrm>
          <a:off x="1519199" y="295699"/>
          <a:ext cx="1944000" cy="1944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32BB6E-F098-431D-9A2E-D2D663D45FB9}">
      <dsp:nvSpPr>
        <dsp:cNvPr id="0" name=""/>
        <dsp:cNvSpPr/>
      </dsp:nvSpPr>
      <dsp:spPr>
        <a:xfrm>
          <a:off x="331199" y="2709912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200" b="1" kern="1200" dirty="0"/>
            <a:t>Les Canadiens regardent des sports américains et des émissions de télévision américaines (Hollywood), écoutent de la musique américaine, lisent des livres américains et admirent des </a:t>
          </a:r>
          <a:r>
            <a:rPr lang="fr-CA" sz="1200" b="1" kern="1200" dirty="0" err="1"/>
            <a:t>oeuvres</a:t>
          </a:r>
          <a:r>
            <a:rPr lang="fr-CA" sz="1200" b="1" kern="1200" dirty="0"/>
            <a:t> d'art américaines.</a:t>
          </a:r>
          <a:endParaRPr lang="en-US" sz="1200" kern="1200" dirty="0"/>
        </a:p>
      </dsp:txBody>
      <dsp:txXfrm>
        <a:off x="331199" y="2709912"/>
        <a:ext cx="4320000" cy="720000"/>
      </dsp:txXfrm>
    </dsp:sp>
    <dsp:sp modelId="{BC29F73A-680F-4147-8A18-F7B6A43E88B5}">
      <dsp:nvSpPr>
        <dsp:cNvPr id="0" name=""/>
        <dsp:cNvSpPr/>
      </dsp:nvSpPr>
      <dsp:spPr>
        <a:xfrm>
          <a:off x="6595199" y="295699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BFBDB6-657F-4D48-9AAC-52297202CD93}">
      <dsp:nvSpPr>
        <dsp:cNvPr id="0" name=""/>
        <dsp:cNvSpPr/>
      </dsp:nvSpPr>
      <dsp:spPr>
        <a:xfrm>
          <a:off x="5407199" y="2709912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200" b="1" kern="1200" dirty="0"/>
            <a:t>Même les acteurs canadiens se rendent aux États-Unis (Musiciens, Athlètes ). </a:t>
          </a:r>
          <a:endParaRPr lang="en-US" sz="1200" kern="1200" dirty="0"/>
        </a:p>
      </dsp:txBody>
      <dsp:txXfrm>
        <a:off x="5407199" y="2709912"/>
        <a:ext cx="432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79567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83399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75899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522502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8111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3/20/2020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98237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3/20/2020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44746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880975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647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03910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41271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8393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3/20/2020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24624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3239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22636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55481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58768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1489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anadian_Tire_money" TargetMode="Externa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tif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United_States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tiff"/><Relationship Id="rId5" Type="http://schemas.openxmlformats.org/officeDocument/2006/relationships/hyperlink" Target="https://en.wikipedia.org/wiki/National_Football_League" TargetMode="Externa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iage-franco-marocain.net/article-naturalisation-fran-aise-nouvelles-conditions-d-acces-111414595.html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mage result for canada america">
            <a:extLst>
              <a:ext uri="{FF2B5EF4-FFF2-40B4-BE49-F238E27FC236}">
                <a16:creationId xmlns:a16="http://schemas.microsoft.com/office/drawing/2014/main" id="{2DB6EDC4-F7D1-2A48-A89C-36A721588D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6" r="-1" b="14924"/>
          <a:stretch/>
        </p:blipFill>
        <p:spPr bwMode="auto">
          <a:xfrm>
            <a:off x="-1" y="10"/>
            <a:ext cx="12192000" cy="455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B181F00-3050-EC42-A3F7-5508E3B55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23" y="4956811"/>
            <a:ext cx="11439414" cy="8974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400" cap="all" spc="-100">
                <a:solidFill>
                  <a:schemeClr val="tx1"/>
                </a:solidFill>
              </a:rPr>
              <a:t>Nos voisins au Sud</a:t>
            </a:r>
          </a:p>
        </p:txBody>
      </p:sp>
    </p:spTree>
    <p:extLst>
      <p:ext uri="{BB962C8B-B14F-4D97-AF65-F5344CB8AC3E}">
        <p14:creationId xmlns:p14="http://schemas.microsoft.com/office/powerpoint/2010/main" val="9024758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0">
            <a:extLst>
              <a:ext uri="{FF2B5EF4-FFF2-40B4-BE49-F238E27FC236}">
                <a16:creationId xmlns:a16="http://schemas.microsoft.com/office/drawing/2014/main" id="{575824AA-F68B-A44D-A14B-A4EA79637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3" y="765176"/>
            <a:ext cx="7993062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tabLst>
                <a:tab pos="222250" algn="l"/>
              </a:tabLst>
              <a:defRPr sz="200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tabLst>
                <a:tab pos="222250" algn="l"/>
              </a:tabLs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tabLst>
                <a:tab pos="222250" algn="l"/>
              </a:tabLst>
              <a:defRPr sz="1600"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tabLst>
                <a:tab pos="222250" algn="l"/>
              </a:tabLst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tabLst>
                <a:tab pos="222250" algn="l"/>
              </a:tabLst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tabLst>
                <a:tab pos="222250" algn="l"/>
              </a:tabLst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tabLst>
                <a:tab pos="222250" algn="l"/>
              </a:tabLst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tabLst>
                <a:tab pos="222250" algn="l"/>
              </a:tabLst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tabLst>
                <a:tab pos="222250" algn="l"/>
              </a:tabLst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2800" b="1">
                <a:latin typeface="Arial" panose="020B0604020202020204" pitchFamily="34" charset="0"/>
              </a:rPr>
              <a:t>Les Américains ont eu une guerre d'indépendance contre l'Angleterre. Pendant la guerre, les Américains ont capturé</a:t>
            </a:r>
            <a:br>
              <a:rPr lang="fr-CA" altLang="fr-FR" sz="2800" b="1">
                <a:latin typeface="Arial" panose="020B0604020202020204" pitchFamily="34" charset="0"/>
              </a:rPr>
            </a:br>
            <a:r>
              <a:rPr lang="fr-CA" altLang="fr-FR" sz="2800" b="1">
                <a:latin typeface="Arial" panose="020B0604020202020204" pitchFamily="34" charset="0"/>
              </a:rPr>
              <a:t>Montréal et ont essayé de prendre la ville de Québec.</a:t>
            </a:r>
          </a:p>
        </p:txBody>
      </p:sp>
      <p:pic>
        <p:nvPicPr>
          <p:cNvPr id="50178" name="Picture 12" descr="jpjc">
            <a:extLst>
              <a:ext uri="{FF2B5EF4-FFF2-40B4-BE49-F238E27FC236}">
                <a16:creationId xmlns:a16="http://schemas.microsoft.com/office/drawing/2014/main" id="{EB3AA414-791F-3944-AC6C-03F2FDC6A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3357563"/>
            <a:ext cx="29718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14" descr="us_independence">
            <a:extLst>
              <a:ext uri="{FF2B5EF4-FFF2-40B4-BE49-F238E27FC236}">
                <a16:creationId xmlns:a16="http://schemas.microsoft.com/office/drawing/2014/main" id="{51C53BA7-A4DA-CD4D-86C6-6F9874B53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8" y="2781301"/>
            <a:ext cx="476250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527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4">
            <a:extLst>
              <a:ext uri="{FF2B5EF4-FFF2-40B4-BE49-F238E27FC236}">
                <a16:creationId xmlns:a16="http://schemas.microsoft.com/office/drawing/2014/main" id="{D9D1CC67-1B0E-2847-804C-A4631A034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0" y="549275"/>
            <a:ext cx="7272338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tabLst>
                <a:tab pos="222250" algn="l"/>
              </a:tabLst>
              <a:defRPr sz="200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tabLst>
                <a:tab pos="222250" algn="l"/>
              </a:tabLs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tabLst>
                <a:tab pos="222250" algn="l"/>
              </a:tabLst>
              <a:defRPr sz="1600"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tabLst>
                <a:tab pos="222250" algn="l"/>
              </a:tabLst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tabLst>
                <a:tab pos="222250" algn="l"/>
              </a:tabLst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tabLst>
                <a:tab pos="222250" algn="l"/>
              </a:tabLst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tabLst>
                <a:tab pos="222250" algn="l"/>
              </a:tabLst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tabLst>
                <a:tab pos="222250" algn="l"/>
              </a:tabLst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tabLst>
                <a:tab pos="222250" algn="l"/>
              </a:tabLst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2800" b="1">
                <a:latin typeface="Arial" panose="020B0604020202020204" pitchFamily="34" charset="0"/>
              </a:rPr>
              <a:t>Les États-Unis et le Canada (ou plutôt la Grande-Bretagne) se sont opposés dans la guerre de 1812.</a:t>
            </a:r>
          </a:p>
        </p:txBody>
      </p:sp>
      <p:pic>
        <p:nvPicPr>
          <p:cNvPr id="51202" name="Picture 6" descr="war1812">
            <a:extLst>
              <a:ext uri="{FF2B5EF4-FFF2-40B4-BE49-F238E27FC236}">
                <a16:creationId xmlns:a16="http://schemas.microsoft.com/office/drawing/2014/main" id="{5B0F00F1-E83E-894D-AB42-9BF079B17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2205038"/>
            <a:ext cx="2913063" cy="465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8" descr="War_1812">
            <a:extLst>
              <a:ext uri="{FF2B5EF4-FFF2-40B4-BE49-F238E27FC236}">
                <a16:creationId xmlns:a16="http://schemas.microsoft.com/office/drawing/2014/main" id="{38F5CEEA-09A3-1A4A-9F45-C2D78835F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1" y="2492375"/>
            <a:ext cx="50196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56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4">
            <a:extLst>
              <a:ext uri="{FF2B5EF4-FFF2-40B4-BE49-F238E27FC236}">
                <a16:creationId xmlns:a16="http://schemas.microsoft.com/office/drawing/2014/main" id="{4A85B6C3-16EF-534E-8F30-A3FBEF449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4" y="893763"/>
            <a:ext cx="8135937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tabLst>
                <a:tab pos="222250" algn="l"/>
              </a:tabLst>
              <a:defRPr sz="200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tabLst>
                <a:tab pos="222250" algn="l"/>
              </a:tabLs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tabLst>
                <a:tab pos="222250" algn="l"/>
              </a:tabLst>
              <a:defRPr sz="1600"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tabLst>
                <a:tab pos="222250" algn="l"/>
              </a:tabLst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tabLst>
                <a:tab pos="222250" algn="l"/>
              </a:tabLst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tabLst>
                <a:tab pos="222250" algn="l"/>
              </a:tabLst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tabLst>
                <a:tab pos="222250" algn="l"/>
              </a:tabLst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tabLst>
                <a:tab pos="222250" algn="l"/>
              </a:tabLst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tabLst>
                <a:tab pos="222250" algn="l"/>
              </a:tabLst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2800" b="1">
                <a:latin typeface="Arial" panose="020B0604020202020204" pitchFamily="34" charset="0"/>
              </a:rPr>
              <a:t>En 1867, le Canada est devenu un pays officiel. Nous pouvons maintenant prendre la majorité des décisions sur ce qui affecte directement le Canada. Par contre, la Grande-Bretagne s'occupe encore des relations extérieures du Canada.</a:t>
            </a:r>
          </a:p>
        </p:txBody>
      </p:sp>
    </p:spTree>
    <p:extLst>
      <p:ext uri="{BB962C8B-B14F-4D97-AF65-F5344CB8AC3E}">
        <p14:creationId xmlns:p14="http://schemas.microsoft.com/office/powerpoint/2010/main" val="334461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 descr="Image result for le canada en 1867">
            <a:extLst>
              <a:ext uri="{FF2B5EF4-FFF2-40B4-BE49-F238E27FC236}">
                <a16:creationId xmlns:a16="http://schemas.microsoft.com/office/drawing/2014/main" id="{4A38F6BD-981E-7D47-8665-829682B9A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571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8">
            <a:extLst>
              <a:ext uri="{FF2B5EF4-FFF2-40B4-BE49-F238E27FC236}">
                <a16:creationId xmlns:a16="http://schemas.microsoft.com/office/drawing/2014/main" id="{976E512C-EF26-D141-9D4F-12296A1E0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688976"/>
            <a:ext cx="7561262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tabLst>
                <a:tab pos="222250" algn="l"/>
              </a:tabLst>
              <a:defRPr sz="200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tabLst>
                <a:tab pos="222250" algn="l"/>
              </a:tabLs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tabLst>
                <a:tab pos="222250" algn="l"/>
              </a:tabLst>
              <a:defRPr sz="1600"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tabLst>
                <a:tab pos="222250" algn="l"/>
              </a:tabLst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tabLst>
                <a:tab pos="222250" algn="l"/>
              </a:tabLst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tabLst>
                <a:tab pos="222250" algn="l"/>
              </a:tabLst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tabLst>
                <a:tab pos="222250" algn="l"/>
              </a:tabLst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tabLst>
                <a:tab pos="222250" algn="l"/>
              </a:tabLst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tabLst>
                <a:tab pos="222250" algn="l"/>
              </a:tabLst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2800" b="1">
                <a:latin typeface="Arial" panose="020B0604020202020204" pitchFamily="34" charset="0"/>
              </a:rPr>
              <a:t>Le Canada et les États-Unis étaient des alliés avec la Grande-Bretagne, la France et nombreux autres pays lors de la Première Guerre mondiale (1914-1918) et la Deuxième Guerre mondiale (1939-1945).</a:t>
            </a:r>
          </a:p>
        </p:txBody>
      </p:sp>
      <p:pic>
        <p:nvPicPr>
          <p:cNvPr id="55298" name="Picture 10" descr="Flags-sm">
            <a:extLst>
              <a:ext uri="{FF2B5EF4-FFF2-40B4-BE49-F238E27FC236}">
                <a16:creationId xmlns:a16="http://schemas.microsoft.com/office/drawing/2014/main" id="{65B580C5-AD47-4940-97E4-3A7E2C98E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5" y="2903539"/>
            <a:ext cx="264795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953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4">
            <a:extLst>
              <a:ext uri="{FF2B5EF4-FFF2-40B4-BE49-F238E27FC236}">
                <a16:creationId xmlns:a16="http://schemas.microsoft.com/office/drawing/2014/main" id="{D79C481C-1C72-1B4D-B8E6-5BEDBCD39B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9" y="620714"/>
            <a:ext cx="79914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tabLst>
                <a:tab pos="219075" algn="l"/>
              </a:tabLst>
              <a:defRPr sz="200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tabLst>
                <a:tab pos="219075" algn="l"/>
              </a:tabLs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tabLst>
                <a:tab pos="219075" algn="l"/>
              </a:tabLst>
              <a:defRPr sz="1600"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tabLst>
                <a:tab pos="219075" algn="l"/>
              </a:tabLst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tabLst>
                <a:tab pos="219075" algn="l"/>
              </a:tabLst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tabLst>
                <a:tab pos="219075" algn="l"/>
              </a:tabLst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tabLst>
                <a:tab pos="219075" algn="l"/>
              </a:tabLst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tabLst>
                <a:tab pos="219075" algn="l"/>
              </a:tabLst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tabLst>
                <a:tab pos="219075" algn="l"/>
              </a:tabLst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2800" b="1">
                <a:latin typeface="Arial" panose="020B0604020202020204" pitchFamily="34" charset="0"/>
              </a:rPr>
              <a:t>OTAN (Organisation du Traite de l'Atlantique Nord) : C'est un groupe de plusieurs pays d'Amérique du Nord et d'Europe qui s'occupe de la défense de ses pays membres.</a:t>
            </a:r>
          </a:p>
        </p:txBody>
      </p:sp>
      <p:pic>
        <p:nvPicPr>
          <p:cNvPr id="56322" name="Picture 5" descr="Image result for OTAN">
            <a:extLst>
              <a:ext uri="{FF2B5EF4-FFF2-40B4-BE49-F238E27FC236}">
                <a16:creationId xmlns:a16="http://schemas.microsoft.com/office/drawing/2014/main" id="{1FD4F178-BB4F-D040-B444-8782CA3A4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214" y="2565400"/>
            <a:ext cx="5305425" cy="397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985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4">
            <a:extLst>
              <a:ext uri="{FF2B5EF4-FFF2-40B4-BE49-F238E27FC236}">
                <a16:creationId xmlns:a16="http://schemas.microsoft.com/office/drawing/2014/main" id="{D50FCEC6-D1AA-E242-ABD6-4439043E7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4" y="549276"/>
            <a:ext cx="792003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tabLst>
                <a:tab pos="219075" algn="l"/>
              </a:tabLst>
              <a:defRPr sz="200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tabLst>
                <a:tab pos="219075" algn="l"/>
              </a:tabLs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tabLst>
                <a:tab pos="219075" algn="l"/>
              </a:tabLst>
              <a:defRPr sz="1600"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tabLst>
                <a:tab pos="219075" algn="l"/>
              </a:tabLst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tabLst>
                <a:tab pos="219075" algn="l"/>
              </a:tabLst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tabLst>
                <a:tab pos="219075" algn="l"/>
              </a:tabLst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tabLst>
                <a:tab pos="219075" algn="l"/>
              </a:tabLst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tabLst>
                <a:tab pos="219075" algn="l"/>
              </a:tabLst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tabLst>
                <a:tab pos="219075" algn="l"/>
              </a:tabLst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2800" b="1">
                <a:latin typeface="Arial" panose="020B0604020202020204" pitchFamily="34" charset="0"/>
              </a:rPr>
              <a:t>NORAD (Commandement de la défense aérospatiale de l'Amérique du Nord): Le Canada et les États-Unis unissent leurs forces défensives pour protéger le continent.</a:t>
            </a:r>
          </a:p>
        </p:txBody>
      </p:sp>
      <p:pic>
        <p:nvPicPr>
          <p:cNvPr id="58370" name="Picture 5" descr="Image result for NORAD">
            <a:extLst>
              <a:ext uri="{FF2B5EF4-FFF2-40B4-BE49-F238E27FC236}">
                <a16:creationId xmlns:a16="http://schemas.microsoft.com/office/drawing/2014/main" id="{B131FC6E-3ADD-5E46-B6C1-CFF02B21A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6" y="2349500"/>
            <a:ext cx="3444875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774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4">
            <a:extLst>
              <a:ext uri="{FF2B5EF4-FFF2-40B4-BE49-F238E27FC236}">
                <a16:creationId xmlns:a16="http://schemas.microsoft.com/office/drawing/2014/main" id="{D97D40B4-FF53-CE44-9AC4-6ABEF9C9A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3" y="533906"/>
            <a:ext cx="78486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3200">
                <a:latin typeface="Arial" panose="020B0604020202020204" pitchFamily="34" charset="0"/>
              </a:rPr>
              <a:t>« Être votre voisin c'est comme dormir avec un éléphant; quelque douce et placide que soit la bête, on subit chacun de ses mouvements et de ses grognements. »</a:t>
            </a:r>
            <a:br>
              <a:rPr lang="en-US" altLang="fr-FR" sz="3200">
                <a:latin typeface="Arial" panose="020B0604020202020204" pitchFamily="34" charset="0"/>
              </a:rPr>
            </a:br>
            <a:r>
              <a:rPr lang="en-US" altLang="fr-FR" sz="3200" b="1">
                <a:latin typeface="Arial" panose="020B0604020202020204" pitchFamily="34" charset="0"/>
              </a:rPr>
              <a:t>Le premier ministre Trudeau, 1969</a:t>
            </a:r>
            <a:r>
              <a:rPr lang="en-US" altLang="fr-FR" sz="320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48130" name="Picture 5" descr="trudeau">
            <a:extLst>
              <a:ext uri="{FF2B5EF4-FFF2-40B4-BE49-F238E27FC236}">
                <a16:creationId xmlns:a16="http://schemas.microsoft.com/office/drawing/2014/main" id="{2E372920-D09A-8C42-A9DB-CB1D86C18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3781426"/>
            <a:ext cx="230505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6" descr="tld29">
            <a:extLst>
              <a:ext uri="{FF2B5EF4-FFF2-40B4-BE49-F238E27FC236}">
                <a16:creationId xmlns:a16="http://schemas.microsoft.com/office/drawing/2014/main" id="{2AE799D2-FA4B-284E-9F96-C80103DDC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8" y="3805238"/>
            <a:ext cx="4716462" cy="305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319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5" descr="us-canada%20relations005">
            <a:extLst>
              <a:ext uri="{FF2B5EF4-FFF2-40B4-BE49-F238E27FC236}">
                <a16:creationId xmlns:a16="http://schemas.microsoft.com/office/drawing/2014/main" id="{026EDFFF-0CCE-5A48-841F-81F24DD8B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9" y="692150"/>
            <a:ext cx="7380287" cy="497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457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344A52-EC51-C649-ABA5-49F9EAE39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Influences mondiales…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4AA83B1-A285-2442-A435-491A3001E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804972"/>
          </a:xfrm>
        </p:spPr>
        <p:txBody>
          <a:bodyPr/>
          <a:lstStyle/>
          <a:p>
            <a:r>
              <a:rPr lang="fr-FR" dirty="0"/>
              <a:t>Comment le Canada se protège-t-il contre la grande influence des É-U?</a:t>
            </a:r>
          </a:p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BB03E8C-D626-204A-A149-5F4044FE0066}"/>
              </a:ext>
            </a:extLst>
          </p:cNvPr>
          <p:cNvSpPr txBox="1"/>
          <p:nvPr/>
        </p:nvSpPr>
        <p:spPr>
          <a:xfrm>
            <a:off x="1379095" y="3237875"/>
            <a:ext cx="2338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Tarif, Taxes et Droits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9476AE2-05EE-5E48-9D0B-53222319B4C4}"/>
              </a:ext>
            </a:extLst>
          </p:cNvPr>
          <p:cNvSpPr txBox="1"/>
          <p:nvPr/>
        </p:nvSpPr>
        <p:spPr>
          <a:xfrm>
            <a:off x="6505731" y="3192905"/>
            <a:ext cx="3717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Compagnies Bilingues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27D1EA0-5CBB-0C4D-912A-58A1D97DC4B5}"/>
              </a:ext>
            </a:extLst>
          </p:cNvPr>
          <p:cNvSpPr txBox="1"/>
          <p:nvPr/>
        </p:nvSpPr>
        <p:spPr>
          <a:xfrm>
            <a:off x="1379095" y="5111646"/>
            <a:ext cx="4032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Promotion de la langue française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C146B3C-86BC-C94A-B61C-614E1F994B2D}"/>
              </a:ext>
            </a:extLst>
          </p:cNvPr>
          <p:cNvSpPr txBox="1"/>
          <p:nvPr/>
        </p:nvSpPr>
        <p:spPr>
          <a:xfrm>
            <a:off x="7015397" y="4181330"/>
            <a:ext cx="4302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Immigration (l’accueil)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4E4F92D-26A2-7E4A-8CF5-ED1ECAAB9D42}"/>
              </a:ext>
            </a:extLst>
          </p:cNvPr>
          <p:cNvSpPr txBox="1"/>
          <p:nvPr/>
        </p:nvSpPr>
        <p:spPr>
          <a:xfrm>
            <a:off x="6475751" y="5111646"/>
            <a:ext cx="4649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Vitalité de l’identité canadienne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2BC961C-38F4-A244-8BDC-EEB3C6C20407}"/>
              </a:ext>
            </a:extLst>
          </p:cNvPr>
          <p:cNvSpPr txBox="1"/>
          <p:nvPr/>
        </p:nvSpPr>
        <p:spPr>
          <a:xfrm>
            <a:off x="1379095" y="4181330"/>
            <a:ext cx="3852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Marché local</a:t>
            </a:r>
          </a:p>
        </p:txBody>
      </p:sp>
      <p:pic>
        <p:nvPicPr>
          <p:cNvPr id="11" name="Image 10" descr="Canadian Tire money - Wikipedia">
            <a:extLst>
              <a:ext uri="{FF2B5EF4-FFF2-40B4-BE49-F238E27FC236}">
                <a16:creationId xmlns:a16="http://schemas.microsoft.com/office/drawing/2014/main" id="{DAB5EC94-1027-3145-8678-881C1B2F28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598034" y="1933905"/>
            <a:ext cx="2075219" cy="167233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5E2EEA88-BCC9-4E48-AD91-997657C79C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6319" y="3728188"/>
            <a:ext cx="2073171" cy="211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0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1FEA11-F3FB-764B-9B2C-49E4DDA82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/>
              <a:t>Est-ce que le Canada est influencé par les É-U? 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BED31213-005D-4B76-87CC-DB3154769F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1554476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 5" descr="United States - Wikipedia">
            <a:extLst>
              <a:ext uri="{FF2B5EF4-FFF2-40B4-BE49-F238E27FC236}">
                <a16:creationId xmlns:a16="http://schemas.microsoft.com/office/drawing/2014/main" id="{C4BB4F0E-0B64-DB42-AFD9-5E56FDC6D8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128604" y="2578307"/>
            <a:ext cx="2788170" cy="205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69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BD8603A-9CBF-7746-80CC-E0E25876A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151407"/>
            <a:ext cx="2768600" cy="27686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7E19DE3-71C2-E140-851A-F39B2E317B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00" y="2465732"/>
            <a:ext cx="3810000" cy="213995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5254C76-71CB-744C-B838-B7A93732D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Canada influence t’il les États-Unis?</a:t>
            </a:r>
          </a:p>
        </p:txBody>
      </p:sp>
      <p:pic>
        <p:nvPicPr>
          <p:cNvPr id="6" name="Image 5" descr="National Football League - Wikipedia">
            <a:extLst>
              <a:ext uri="{FF2B5EF4-FFF2-40B4-BE49-F238E27FC236}">
                <a16:creationId xmlns:a16="http://schemas.microsoft.com/office/drawing/2014/main" id="{0176C63F-E6D9-C143-A7C8-764425EFAE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711700" y="1527894"/>
            <a:ext cx="2768600" cy="3802211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E768963-7648-1B4A-8791-9224126177C0}"/>
              </a:ext>
            </a:extLst>
          </p:cNvPr>
          <p:cNvSpPr txBox="1"/>
          <p:nvPr/>
        </p:nvSpPr>
        <p:spPr>
          <a:xfrm>
            <a:off x="8280402" y="2465732"/>
            <a:ext cx="2962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Il y a une exception :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946D023-A98D-704C-BEED-DE20C65DB9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390" y="3029543"/>
            <a:ext cx="2758243" cy="315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02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236D1AA-992B-2F4E-B116-6859C5662B7F}"/>
              </a:ext>
            </a:extLst>
          </p:cNvPr>
          <p:cNvSpPr txBox="1"/>
          <p:nvPr/>
        </p:nvSpPr>
        <p:spPr>
          <a:xfrm>
            <a:off x="880533" y="982133"/>
            <a:ext cx="10430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Différences vs Similarités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F25AF3C-2A24-AF40-AB00-E2D3032D427B}"/>
              </a:ext>
            </a:extLst>
          </p:cNvPr>
          <p:cNvSpPr txBox="1"/>
          <p:nvPr/>
        </p:nvSpPr>
        <p:spPr>
          <a:xfrm>
            <a:off x="1049867" y="1896533"/>
            <a:ext cx="101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En  grand groupe, nous allons discuter des différences et similarités des aspects suivants : 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5C564239-B72B-944C-924F-A34A2D81C4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298841"/>
              </p:ext>
            </p:extLst>
          </p:nvPr>
        </p:nvGraphicFramePr>
        <p:xfrm>
          <a:off x="1727201" y="4221296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09715658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7055302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Canada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États-Unis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657145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163202A9-34E6-D846-B288-A1E39FEA67D2}"/>
              </a:ext>
            </a:extLst>
          </p:cNvPr>
          <p:cNvSpPr txBox="1"/>
          <p:nvPr/>
        </p:nvSpPr>
        <p:spPr>
          <a:xfrm>
            <a:off x="880533" y="2265864"/>
            <a:ext cx="28786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-l’immigration</a:t>
            </a:r>
          </a:p>
          <a:p>
            <a:r>
              <a:rPr lang="fr-FR" dirty="0"/>
              <a:t>-Système de Santé</a:t>
            </a:r>
          </a:p>
          <a:p>
            <a:r>
              <a:rPr lang="fr-FR" dirty="0"/>
              <a:t>-Relation Mondiale </a:t>
            </a:r>
          </a:p>
          <a:p>
            <a:r>
              <a:rPr lang="fr-FR" dirty="0"/>
              <a:t>-Population</a:t>
            </a:r>
          </a:p>
          <a:p>
            <a:r>
              <a:rPr lang="fr-FR" dirty="0"/>
              <a:t>-Éducation</a:t>
            </a:r>
          </a:p>
        </p:txBody>
      </p:sp>
    </p:spTree>
    <p:extLst>
      <p:ext uri="{BB962C8B-B14F-4D97-AF65-F5344CB8AC3E}">
        <p14:creationId xmlns:p14="http://schemas.microsoft.com/office/powerpoint/2010/main" val="15863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4">
            <a:extLst>
              <a:ext uri="{FF2B5EF4-FFF2-40B4-BE49-F238E27FC236}">
                <a16:creationId xmlns:a16="http://schemas.microsoft.com/office/drawing/2014/main" id="{53C981C0-8413-5848-8EF3-7D571AFAE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1" y="836614"/>
            <a:ext cx="74898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2800" b="1" dirty="0">
                <a:latin typeface="Arial" panose="020B0604020202020204" pitchFamily="34" charset="0"/>
              </a:rPr>
              <a:t> Les Canadiens vivent dans un pays multiculturel. Les francophones et les anglophones forment les groupes les plus nombreux.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DFBEE68-C583-A94C-AAD1-DD0472B70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8550" y="2636838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1800">
                <a:solidFill>
                  <a:srgbClr val="000000"/>
                </a:solidFill>
                <a:latin typeface="Lora"/>
              </a:rPr>
              <a:t>Selon le recensement 2011, les </a:t>
            </a:r>
            <a:r>
              <a:rPr lang="fr-CA" altLang="fr-FR" sz="1800">
                <a:solidFill>
                  <a:srgbClr val="FF0000"/>
                </a:solidFill>
                <a:latin typeface="Lora"/>
              </a:rPr>
              <a:t>anglophones</a:t>
            </a:r>
            <a:r>
              <a:rPr lang="fr-CA" altLang="fr-FR" sz="1800">
                <a:solidFill>
                  <a:srgbClr val="000000"/>
                </a:solidFill>
                <a:latin typeface="Lora"/>
              </a:rPr>
              <a:t> et </a:t>
            </a:r>
            <a:r>
              <a:rPr lang="fr-CA" altLang="fr-FR" sz="1800">
                <a:solidFill>
                  <a:srgbClr val="1559B5"/>
                </a:solidFill>
                <a:latin typeface="Lora"/>
              </a:rPr>
              <a:t>francophones</a:t>
            </a:r>
            <a:r>
              <a:rPr lang="fr-CA" altLang="fr-FR" sz="1800">
                <a:solidFill>
                  <a:srgbClr val="000000"/>
                </a:solidFill>
                <a:latin typeface="Lora"/>
              </a:rPr>
              <a:t> de langue maternelle représentent 58 % </a:t>
            </a:r>
            <a:br>
              <a:rPr lang="fr-CA" altLang="fr-FR" sz="1800">
                <a:solidFill>
                  <a:srgbClr val="000000"/>
                </a:solidFill>
                <a:latin typeface="Lora"/>
              </a:rPr>
            </a:br>
            <a:r>
              <a:rPr lang="fr-CA" altLang="fr-FR" sz="1800">
                <a:solidFill>
                  <a:srgbClr val="000000"/>
                </a:solidFill>
                <a:latin typeface="Lora"/>
              </a:rPr>
              <a:t>et 22 % de la population.</a:t>
            </a:r>
            <a:endParaRPr lang="fr-CA" altLang="fr-FR" sz="18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5E4A25-2CB0-5844-875D-E428972A49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0" y="2662239"/>
            <a:ext cx="4572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1800" dirty="0">
                <a:solidFill>
                  <a:srgbClr val="000000"/>
                </a:solidFill>
                <a:latin typeface="Lora"/>
              </a:rPr>
              <a:t>Lors du Recensement de la population du </a:t>
            </a:r>
            <a:r>
              <a:rPr lang="fr-CA" altLang="fr-FR" sz="1800" b="1" dirty="0">
                <a:latin typeface="Lora"/>
              </a:rPr>
              <a:t>Canada</a:t>
            </a:r>
            <a:r>
              <a:rPr lang="fr-CA" altLang="fr-FR" sz="1800" dirty="0">
                <a:solidFill>
                  <a:srgbClr val="000000"/>
                </a:solidFill>
                <a:latin typeface="Lora"/>
              </a:rPr>
              <a:t> de 2011, plus de 200 </a:t>
            </a:r>
            <a:r>
              <a:rPr lang="fr-CA" altLang="fr-FR" sz="1800" b="1" dirty="0">
                <a:solidFill>
                  <a:srgbClr val="000000"/>
                </a:solidFill>
                <a:latin typeface="Lora"/>
              </a:rPr>
              <a:t>langues</a:t>
            </a:r>
            <a:r>
              <a:rPr lang="fr-CA" altLang="fr-FR" sz="1800" dirty="0">
                <a:solidFill>
                  <a:srgbClr val="000000"/>
                </a:solidFill>
                <a:latin typeface="Lora"/>
              </a:rPr>
              <a:t> ont été déclarées comme langue parlée à la maison ou comme langue maternelle.</a:t>
            </a:r>
            <a:endParaRPr lang="fr-CA" altLang="fr-FR" sz="1800" dirty="0"/>
          </a:p>
        </p:txBody>
      </p:sp>
      <p:pic>
        <p:nvPicPr>
          <p:cNvPr id="31748" name="Picture 9" descr="Image result for bilinguisme canadien">
            <a:extLst>
              <a:ext uri="{FF2B5EF4-FFF2-40B4-BE49-F238E27FC236}">
                <a16:creationId xmlns:a16="http://schemas.microsoft.com/office/drawing/2014/main" id="{93511BAA-1234-BC41-BE79-00A64D034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864" y="3862389"/>
            <a:ext cx="2617787" cy="261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9040547-8147-AB43-8419-B75DEE03399C}"/>
              </a:ext>
            </a:extLst>
          </p:cNvPr>
          <p:cNvSpPr txBox="1"/>
          <p:nvPr/>
        </p:nvSpPr>
        <p:spPr>
          <a:xfrm>
            <a:off x="8257735" y="4051495"/>
            <a:ext cx="32355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1.Anglais</a:t>
            </a:r>
          </a:p>
          <a:p>
            <a:r>
              <a:rPr lang="fr-FR" dirty="0"/>
              <a:t>2.Français</a:t>
            </a:r>
          </a:p>
          <a:p>
            <a:r>
              <a:rPr lang="fr-FR" dirty="0"/>
              <a:t>3.Mandarin</a:t>
            </a:r>
          </a:p>
          <a:p>
            <a:r>
              <a:rPr lang="fr-FR" dirty="0"/>
              <a:t>4.Cantonais</a:t>
            </a:r>
          </a:p>
          <a:p>
            <a:r>
              <a:rPr lang="fr-FR" dirty="0"/>
              <a:t>5.Pendjabi</a:t>
            </a:r>
          </a:p>
        </p:txBody>
      </p:sp>
    </p:spTree>
    <p:extLst>
      <p:ext uri="{BB962C8B-B14F-4D97-AF65-F5344CB8AC3E}">
        <p14:creationId xmlns:p14="http://schemas.microsoft.com/office/powerpoint/2010/main" val="255378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0DAA0EC-A21B-1E4B-AC6F-207105CE8E31}"/>
              </a:ext>
            </a:extLst>
          </p:cNvPr>
          <p:cNvSpPr txBox="1"/>
          <p:nvPr/>
        </p:nvSpPr>
        <p:spPr>
          <a:xfrm>
            <a:off x="1388533" y="1185334"/>
            <a:ext cx="1739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Francophones?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8AAF21-5923-EC45-892B-555EB7195DC0}"/>
              </a:ext>
            </a:extLst>
          </p:cNvPr>
          <p:cNvSpPr/>
          <p:nvPr/>
        </p:nvSpPr>
        <p:spPr>
          <a:xfrm>
            <a:off x="880533" y="4853932"/>
            <a:ext cx="10239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dirty="0">
                <a:solidFill>
                  <a:srgbClr val="333333"/>
                </a:solidFill>
                <a:latin typeface="Helvetica" pitchFamily="2" charset="0"/>
              </a:rPr>
              <a:t>Le nombre de personnes de langue maternelle française s'élevait à près de 7,3 millions en 2011</a:t>
            </a:r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C4A49F-74CE-4E4F-BD65-6C83665D0BF9}"/>
              </a:ext>
            </a:extLst>
          </p:cNvPr>
          <p:cNvSpPr/>
          <p:nvPr/>
        </p:nvSpPr>
        <p:spPr>
          <a:xfrm>
            <a:off x="880533" y="3429000"/>
            <a:ext cx="955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dirty="0">
                <a:solidFill>
                  <a:srgbClr val="333333"/>
                </a:solidFill>
                <a:latin typeface="Helvetica" pitchFamily="2" charset="0"/>
              </a:rPr>
              <a:t>En 2011, près de 10 millions de Canadiens déclaraient pouvoir soutenir une conversation en français, comparativement à moins de 9,6 millions en 2006. Toutefois, cela représentait une baisse de pourcentage puisque 30,1 % de la population canadienne déclaraient pouvoir parler le français en 2011 comparativement à 30,7 % cinq ans plus tôt.</a:t>
            </a:r>
            <a:endParaRPr lang="fr-FR" dirty="0"/>
          </a:p>
        </p:txBody>
      </p:sp>
      <p:pic>
        <p:nvPicPr>
          <p:cNvPr id="6" name="Image 5" descr="NATURALISATION FRANÇAISE,Nouvelles conditions d'accés ...">
            <a:extLst>
              <a:ext uri="{FF2B5EF4-FFF2-40B4-BE49-F238E27FC236}">
                <a16:creationId xmlns:a16="http://schemas.microsoft.com/office/drawing/2014/main" id="{8B8445D0-6482-5F4B-BBDF-C68E9D5A7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916740" y="458327"/>
            <a:ext cx="3059793" cy="297067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0319D3A-3042-1544-A516-22F5359BFD41}"/>
              </a:ext>
            </a:extLst>
          </p:cNvPr>
          <p:cNvSpPr/>
          <p:nvPr/>
        </p:nvSpPr>
        <p:spPr>
          <a:xfrm>
            <a:off x="868740" y="5349500"/>
            <a:ext cx="102510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333333"/>
                </a:solidFill>
                <a:latin typeface="Arial" panose="020B0604020202020204" pitchFamily="34" charset="0"/>
              </a:rPr>
              <a:t>Au Canada hors Québec, la minorité de langue française définie selon la première langue officielle parlée est passée de 4,0 % en 2011 à 3,8 % en 2016.</a:t>
            </a:r>
            <a:endParaRPr lang="fr-CA" b="0" i="0" u="none" strike="noStrike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14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4">
            <a:extLst>
              <a:ext uri="{FF2B5EF4-FFF2-40B4-BE49-F238E27FC236}">
                <a16:creationId xmlns:a16="http://schemas.microsoft.com/office/drawing/2014/main" id="{9DFF7109-BEE1-A44E-9302-9635044E97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765175"/>
            <a:ext cx="734536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tabLst>
                <a:tab pos="222250" algn="l"/>
              </a:tabLst>
              <a:defRPr sz="200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tabLst>
                <a:tab pos="222250" algn="l"/>
              </a:tabLs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tabLst>
                <a:tab pos="222250" algn="l"/>
              </a:tabLst>
              <a:defRPr sz="1600"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tabLst>
                <a:tab pos="222250" algn="l"/>
              </a:tabLst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tabLst>
                <a:tab pos="222250" algn="l"/>
              </a:tabLst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tabLst>
                <a:tab pos="222250" algn="l"/>
              </a:tabLst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tabLst>
                <a:tab pos="222250" algn="l"/>
              </a:tabLst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tabLst>
                <a:tab pos="222250" algn="l"/>
              </a:tabLst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tabLst>
                <a:tab pos="222250" algn="l"/>
              </a:tabLst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2800" b="1">
                <a:latin typeface="Arial" panose="020B0604020202020204" pitchFamily="34" charset="0"/>
              </a:rPr>
              <a:t>Les Canadiens et les Américains sont différents.</a:t>
            </a:r>
          </a:p>
        </p:txBody>
      </p:sp>
      <p:sp>
        <p:nvSpPr>
          <p:cNvPr id="39938" name="Rectangle 7">
            <a:extLst>
              <a:ext uri="{FF2B5EF4-FFF2-40B4-BE49-F238E27FC236}">
                <a16:creationId xmlns:a16="http://schemas.microsoft.com/office/drawing/2014/main" id="{5C0AB64C-7517-BD49-88D2-1597E31896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9" y="2636838"/>
            <a:ext cx="67151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tabLst>
                <a:tab pos="222250" algn="l"/>
              </a:tabLst>
              <a:defRPr sz="200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tabLst>
                <a:tab pos="222250" algn="l"/>
              </a:tabLs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tabLst>
                <a:tab pos="222250" algn="l"/>
              </a:tabLst>
              <a:defRPr sz="1600"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tabLst>
                <a:tab pos="222250" algn="l"/>
              </a:tabLst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tabLst>
                <a:tab pos="222250" algn="l"/>
              </a:tabLst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tabLst>
                <a:tab pos="222250" algn="l"/>
              </a:tabLst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tabLst>
                <a:tab pos="222250" algn="l"/>
              </a:tabLst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tabLst>
                <a:tab pos="222250" algn="l"/>
              </a:tabLst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tabLst>
                <a:tab pos="222250" algn="l"/>
              </a:tabLst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2800" b="1">
                <a:latin typeface="Arial" panose="020B0604020202020204" pitchFamily="34" charset="0"/>
              </a:rPr>
              <a:t>Chaque pays a sa propre histoire, ses objectifs et ses valeurs.</a:t>
            </a:r>
          </a:p>
        </p:txBody>
      </p:sp>
      <p:pic>
        <p:nvPicPr>
          <p:cNvPr id="39939" name="Picture 9" descr="hnic_1024x768">
            <a:extLst>
              <a:ext uri="{FF2B5EF4-FFF2-40B4-BE49-F238E27FC236}">
                <a16:creationId xmlns:a16="http://schemas.microsoft.com/office/drawing/2014/main" id="{46F8B71D-9EDE-CA4F-B7E3-E8A7FD94E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321176"/>
            <a:ext cx="3384550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11" descr="300px-Louis_Riel">
            <a:extLst>
              <a:ext uri="{FF2B5EF4-FFF2-40B4-BE49-F238E27FC236}">
                <a16:creationId xmlns:a16="http://schemas.microsoft.com/office/drawing/2014/main" id="{C4E56C6C-3F44-6049-899F-48BE42132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950" y="3573464"/>
            <a:ext cx="2559050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896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4">
            <a:extLst>
              <a:ext uri="{FF2B5EF4-FFF2-40B4-BE49-F238E27FC236}">
                <a16:creationId xmlns:a16="http://schemas.microsoft.com/office/drawing/2014/main" id="{9D395CB7-E765-A14F-853D-87D5F076A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1" y="476251"/>
            <a:ext cx="7834313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2800" b="1">
                <a:latin typeface="Arial" panose="020B0604020202020204" pitchFamily="34" charset="0"/>
              </a:rPr>
              <a:t>Le Canada et les États-Unis ont une longue histoire commune. Les deux pays sont aujourd'hui des voisins et amis proches, mais les relations ne sont pas toujours faciles.</a:t>
            </a:r>
          </a:p>
        </p:txBody>
      </p:sp>
      <p:pic>
        <p:nvPicPr>
          <p:cNvPr id="47106" name="Picture 6" descr="Related image">
            <a:extLst>
              <a:ext uri="{FF2B5EF4-FFF2-40B4-BE49-F238E27FC236}">
                <a16:creationId xmlns:a16="http://schemas.microsoft.com/office/drawing/2014/main" id="{ACE0CAAE-5DDE-834D-8E46-7B43AD08D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6" y="2781301"/>
            <a:ext cx="6048375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473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4">
            <a:extLst>
              <a:ext uri="{FF2B5EF4-FFF2-40B4-BE49-F238E27FC236}">
                <a16:creationId xmlns:a16="http://schemas.microsoft.com/office/drawing/2014/main" id="{FEC9852A-2D49-3847-856A-805EE10BA4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1" y="260350"/>
            <a:ext cx="7775575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tabLst>
                <a:tab pos="222250" algn="l"/>
              </a:tabLst>
              <a:defRPr sz="200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tabLst>
                <a:tab pos="222250" algn="l"/>
              </a:tabLs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tabLst>
                <a:tab pos="222250" algn="l"/>
              </a:tabLst>
              <a:defRPr sz="1600"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tabLst>
                <a:tab pos="222250" algn="l"/>
              </a:tabLst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tabLst>
                <a:tab pos="222250" algn="l"/>
              </a:tabLst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tabLst>
                <a:tab pos="222250" algn="l"/>
              </a:tabLst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tabLst>
                <a:tab pos="222250" algn="l"/>
              </a:tabLst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tabLst>
                <a:tab pos="222250" algn="l"/>
              </a:tabLst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tabLst>
                <a:tab pos="222250" algn="l"/>
              </a:tabLst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2800" b="1">
                <a:latin typeface="Arial" panose="020B0604020202020204" pitchFamily="34" charset="0"/>
              </a:rPr>
              <a:t>Les deux pays sont </a:t>
            </a:r>
            <a:r>
              <a:rPr lang="fr-CA" altLang="fr-FR" sz="2800" b="1" u="sng">
                <a:latin typeface="Arial" panose="020B0604020202020204" pitchFamily="34" charset="0"/>
              </a:rPr>
              <a:t>d'anciennes colonies de la Grande-Bretagne</a:t>
            </a:r>
            <a:r>
              <a:rPr lang="fr-CA" altLang="fr-FR" sz="2800" b="1">
                <a:latin typeface="Arial" panose="020B0604020202020204" pitchFamily="34" charset="0"/>
              </a:rPr>
              <a:t> (c'est pourquoi </a:t>
            </a:r>
            <a:r>
              <a:rPr lang="fr-CA" altLang="fr-FR" sz="2800" b="1" u="sng">
                <a:latin typeface="Arial" panose="020B0604020202020204" pitchFamily="34" charset="0"/>
              </a:rPr>
              <a:t>l'anglais</a:t>
            </a:r>
            <a:r>
              <a:rPr lang="fr-CA" altLang="fr-FR" sz="2800" b="1">
                <a:latin typeface="Arial" panose="020B0604020202020204" pitchFamily="34" charset="0"/>
              </a:rPr>
              <a:t> est la langue principale des deux pays). Par contre, le Canada était une </a:t>
            </a:r>
            <a:r>
              <a:rPr lang="fr-CA" altLang="fr-FR" sz="2800" b="1" u="sng">
                <a:latin typeface="Arial" panose="020B0604020202020204" pitchFamily="34" charset="0"/>
              </a:rPr>
              <a:t>colonie de la</a:t>
            </a:r>
            <a:br>
              <a:rPr lang="fr-CA" altLang="fr-FR" sz="2800" b="1" u="sng">
                <a:latin typeface="Arial" panose="020B0604020202020204" pitchFamily="34" charset="0"/>
              </a:rPr>
            </a:br>
            <a:r>
              <a:rPr lang="fr-CA" altLang="fr-FR" sz="2800" b="1" u="sng">
                <a:latin typeface="Arial" panose="020B0604020202020204" pitchFamily="34" charset="0"/>
              </a:rPr>
              <a:t>France</a:t>
            </a:r>
            <a:r>
              <a:rPr lang="fr-CA" altLang="fr-FR" sz="2800" b="1">
                <a:latin typeface="Arial" panose="020B0604020202020204" pitchFamily="34" charset="0"/>
              </a:rPr>
              <a:t> avant de passer aux mains de la Grande-Bretagne (c'est pourquoi le </a:t>
            </a:r>
            <a:r>
              <a:rPr lang="fr-CA" altLang="fr-FR" sz="2800" b="1" u="sng">
                <a:latin typeface="Arial" panose="020B0604020202020204" pitchFamily="34" charset="0"/>
              </a:rPr>
              <a:t>français</a:t>
            </a:r>
            <a:r>
              <a:rPr lang="fr-CA" altLang="fr-FR" sz="2800" b="1">
                <a:latin typeface="Arial" panose="020B0604020202020204" pitchFamily="34" charset="0"/>
              </a:rPr>
              <a:t> est aussi une langue officielle).</a:t>
            </a:r>
          </a:p>
        </p:txBody>
      </p:sp>
      <p:pic>
        <p:nvPicPr>
          <p:cNvPr id="49154" name="Picture 6" descr="flags-4-countries">
            <a:extLst>
              <a:ext uri="{FF2B5EF4-FFF2-40B4-BE49-F238E27FC236}">
                <a16:creationId xmlns:a16="http://schemas.microsoft.com/office/drawing/2014/main" id="{2A30DD14-D85F-554F-B12E-D835D5890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4" y="3306764"/>
            <a:ext cx="5711825" cy="355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895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5623</TotalTime>
  <Words>664</Words>
  <Application>Microsoft Office PowerPoint</Application>
  <PresentationFormat>Grand écran</PresentationFormat>
  <Paragraphs>46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6" baseType="lpstr">
      <vt:lpstr>Arial</vt:lpstr>
      <vt:lpstr>Century Gothic</vt:lpstr>
      <vt:lpstr>Helvetica</vt:lpstr>
      <vt:lpstr>Impact</vt:lpstr>
      <vt:lpstr>Lora</vt:lpstr>
      <vt:lpstr>Wingdings 3</vt:lpstr>
      <vt:lpstr>Ion</vt:lpstr>
      <vt:lpstr>Nos voisins au Sud</vt:lpstr>
      <vt:lpstr>Est-ce que le Canada est influencé par les É-U? </vt:lpstr>
      <vt:lpstr>Le Canada influence t’il les États-Unis?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Influences mondiales…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Identité Canadienne</dc:title>
  <dc:creator>alex tetrault</dc:creator>
  <cp:lastModifiedBy>Colin David</cp:lastModifiedBy>
  <cp:revision>28</cp:revision>
  <dcterms:created xsi:type="dcterms:W3CDTF">2020-03-14T21:46:04Z</dcterms:created>
  <dcterms:modified xsi:type="dcterms:W3CDTF">2020-03-20T18:52:07Z</dcterms:modified>
</cp:coreProperties>
</file>