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7" d="100"/>
          <a:sy n="117" d="100"/>
        </p:scale>
        <p:origin x="35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8975B08-61DE-4A85-9A56-7F8CD0264998}" type="datetimeFigureOut">
              <a:rPr lang="fr-CA" smtClean="0"/>
              <a:t>2020-03-25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256D999-F807-4107-A0F8-9D3885E2E0D3}"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0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975B08-61DE-4A85-9A56-7F8CD0264998}" type="datetimeFigureOut">
              <a:rPr lang="fr-CA" smtClean="0"/>
              <a:t>2020-03-25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281898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975B08-61DE-4A85-9A56-7F8CD0264998}" type="datetimeFigureOut">
              <a:rPr lang="fr-CA" smtClean="0"/>
              <a:t>2020-03-25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371167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8975B08-61DE-4A85-9A56-7F8CD0264998}" type="datetimeFigureOut">
              <a:rPr lang="fr-CA" smtClean="0"/>
              <a:t>2020-03-25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278739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8975B08-61DE-4A85-9A56-7F8CD0264998}" type="datetimeFigureOut">
              <a:rPr lang="fr-CA" smtClean="0"/>
              <a:t>2020-03-25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256D999-F807-4107-A0F8-9D3885E2E0D3}"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08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8975B08-61DE-4A85-9A56-7F8CD0264998}" type="datetimeFigureOut">
              <a:rPr lang="fr-CA" smtClean="0"/>
              <a:t>2020-03-25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13536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8975B08-61DE-4A85-9A56-7F8CD0264998}" type="datetimeFigureOut">
              <a:rPr lang="fr-CA" smtClean="0"/>
              <a:t>2020-03-25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274039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975B08-61DE-4A85-9A56-7F8CD0264998}" type="datetimeFigureOut">
              <a:rPr lang="fr-CA" smtClean="0"/>
              <a:t>2020-03-25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48775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975B08-61DE-4A85-9A56-7F8CD0264998}" type="datetimeFigureOut">
              <a:rPr lang="fr-CA" smtClean="0"/>
              <a:t>2020-03-25</a:t>
            </a:fld>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41614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975B08-61DE-4A85-9A56-7F8CD0264998}" type="datetimeFigureOut">
              <a:rPr lang="fr-CA" smtClean="0"/>
              <a:t>2020-03-25</a:t>
            </a:fld>
            <a:endParaRPr lang="fr-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6D999-F807-4107-A0F8-9D3885E2E0D3}" type="slidenum">
              <a:rPr lang="fr-CA" smtClean="0"/>
              <a:t>‹N°›</a:t>
            </a:fld>
            <a:endParaRPr lang="fr-CA"/>
          </a:p>
        </p:txBody>
      </p:sp>
    </p:spTree>
    <p:extLst>
      <p:ext uri="{BB962C8B-B14F-4D97-AF65-F5344CB8AC3E}">
        <p14:creationId xmlns:p14="http://schemas.microsoft.com/office/powerpoint/2010/main" val="24394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8975B08-61DE-4A85-9A56-7F8CD0264998}" type="datetimeFigureOut">
              <a:rPr lang="fr-CA" smtClean="0"/>
              <a:t>2020-03-25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256D999-F807-4107-A0F8-9D3885E2E0D3}" type="slidenum">
              <a:rPr lang="fr-CA" smtClean="0"/>
              <a:t>‹N°›</a:t>
            </a:fld>
            <a:endParaRPr lang="fr-CA"/>
          </a:p>
        </p:txBody>
      </p:sp>
    </p:spTree>
    <p:extLst>
      <p:ext uri="{BB962C8B-B14F-4D97-AF65-F5344CB8AC3E}">
        <p14:creationId xmlns:p14="http://schemas.microsoft.com/office/powerpoint/2010/main" val="231499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975B08-61DE-4A85-9A56-7F8CD0264998}" type="datetimeFigureOut">
              <a:rPr lang="fr-CA" smtClean="0"/>
              <a:t>2020-03-25</a:t>
            </a:fld>
            <a:endParaRPr lang="fr-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6D999-F807-4107-A0F8-9D3885E2E0D3}" type="slidenum">
              <a:rPr lang="fr-CA" smtClean="0"/>
              <a:t>‹N°›</a:t>
            </a:fld>
            <a:endParaRPr lang="fr-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2422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g.ca/document.aspx?id=13889&amp;lan=fr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sz="6600" dirty="0" smtClean="0">
                <a:solidFill>
                  <a:schemeClr val="accent1"/>
                </a:solidFill>
              </a:rPr>
              <a:t>Le gouvernement – Partie 2</a:t>
            </a:r>
            <a:endParaRPr lang="fr-CA" sz="6600" dirty="0">
              <a:solidFill>
                <a:schemeClr val="accent1"/>
              </a:solidFill>
            </a:endParaRPr>
          </a:p>
        </p:txBody>
      </p:sp>
      <p:sp>
        <p:nvSpPr>
          <p:cNvPr id="3" name="Sous-titre 2"/>
          <p:cNvSpPr>
            <a:spLocks noGrp="1"/>
          </p:cNvSpPr>
          <p:nvPr>
            <p:ph type="subTitle" idx="1"/>
          </p:nvPr>
        </p:nvSpPr>
        <p:spPr/>
        <p:txBody>
          <a:bodyPr>
            <a:normAutofit/>
          </a:bodyPr>
          <a:lstStyle/>
          <a:p>
            <a:r>
              <a:rPr lang="fr-CA" sz="2000" dirty="0" smtClean="0"/>
              <a:t>Notes de cours – sciences humaines 10f </a:t>
            </a:r>
          </a:p>
          <a:p>
            <a:r>
              <a:rPr lang="fr-CA" sz="1800" i="1" dirty="0" smtClean="0"/>
              <a:t>m. Colin </a:t>
            </a:r>
            <a:r>
              <a:rPr lang="fr-CA" sz="1800" i="1" dirty="0" err="1" smtClean="0"/>
              <a:t>david</a:t>
            </a:r>
            <a:endParaRPr lang="fr-CA" sz="1800" i="1" dirty="0"/>
          </a:p>
        </p:txBody>
      </p:sp>
      <p:pic>
        <p:nvPicPr>
          <p:cNvPr id="1026" name="Picture 2" descr="Image result for monarchy in ca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15" b="90000" l="10000" r="97037">
                        <a14:foregroundMark x1="35556" y1="68704" x2="35556" y2="68704"/>
                        <a14:foregroundMark x1="34907" y1="26389" x2="34907" y2="26389"/>
                        <a14:foregroundMark x1="41296" y1="22870" x2="41296" y2="22870"/>
                        <a14:foregroundMark x1="37500" y1="23519" x2="37500" y2="23519"/>
                        <a14:foregroundMark x1="39815" y1="26389" x2="39815" y2="26389"/>
                        <a14:foregroundMark x1="42500" y1="20000" x2="42500" y2="20000"/>
                      </a14:backgroundRemoval>
                    </a14:imgEffect>
                  </a14:imgLayer>
                </a14:imgProps>
              </a:ext>
              <a:ext uri="{28A0092B-C50C-407E-A947-70E740481C1C}">
                <a14:useLocalDpi xmlns:a14="http://schemas.microsoft.com/office/drawing/2010/main" val="0"/>
              </a:ext>
            </a:extLst>
          </a:blip>
          <a:srcRect/>
          <a:stretch>
            <a:fillRect/>
          </a:stretch>
        </p:blipFill>
        <p:spPr bwMode="auto">
          <a:xfrm>
            <a:off x="6245085" y="-54331"/>
            <a:ext cx="5257899" cy="3772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narchy in ca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7812" y="347924"/>
            <a:ext cx="5274577" cy="296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7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4"/>
          <p:cNvSpPr>
            <a:spLocks noChangeArrowheads="1" noChangeShapeType="1" noTextEdit="1"/>
          </p:cNvSpPr>
          <p:nvPr/>
        </p:nvSpPr>
        <p:spPr bwMode="auto">
          <a:xfrm>
            <a:off x="4151313" y="549275"/>
            <a:ext cx="3771900" cy="647700"/>
          </a:xfrm>
          <a:prstGeom prst="rect">
            <a:avLst/>
          </a:prstGeom>
        </p:spPr>
        <p:txBody>
          <a:bodyPr wrap="none" fromWordArt="1">
            <a:prstTxWarp prst="textPlain">
              <a:avLst>
                <a:gd name="adj" fmla="val 50000"/>
              </a:avLst>
            </a:prstTxWarp>
          </a:bodyPr>
          <a:lstStyle/>
          <a:p>
            <a:pPr algn="ctr"/>
            <a:r>
              <a:rPr lang="fr-CA" sz="3600" kern="10">
                <a:ln w="9525">
                  <a:solidFill>
                    <a:srgbClr val="000000"/>
                  </a:solidFill>
                  <a:round/>
                  <a:headEnd/>
                  <a:tailEnd/>
                </a:ln>
                <a:ea typeface="+mn-lt"/>
                <a:cs typeface="+mn-lt"/>
              </a:rPr>
              <a:t>La constitution</a:t>
            </a:r>
          </a:p>
        </p:txBody>
      </p:sp>
      <p:sp>
        <p:nvSpPr>
          <p:cNvPr id="44035" name="Text Box 5"/>
          <p:cNvSpPr txBox="1">
            <a:spLocks noChangeArrowheads="1"/>
          </p:cNvSpPr>
          <p:nvPr/>
        </p:nvSpPr>
        <p:spPr bwMode="auto">
          <a:xfrm>
            <a:off x="2208213" y="1484313"/>
            <a:ext cx="75612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defRPr/>
            </a:pPr>
            <a:r>
              <a:rPr lang="fr-CA" altLang="fr-FR" sz="2800" dirty="0">
                <a:latin typeface="+mn-lt"/>
              </a:rPr>
              <a:t>Ensemble de règles et de lois qui déterminent le fonctionnement du gouvernement et la façon de </a:t>
            </a:r>
            <a:r>
              <a:rPr lang="fr-CA" altLang="fr-FR" sz="2800" dirty="0" smtClean="0">
                <a:latin typeface="+mn-lt"/>
              </a:rPr>
              <a:t>gouverner.</a:t>
            </a:r>
            <a:endParaRPr lang="en-US" altLang="fr-FR" sz="2800" dirty="0">
              <a:latin typeface="+mn-lt"/>
            </a:endParaRPr>
          </a:p>
        </p:txBody>
      </p:sp>
      <p:pic>
        <p:nvPicPr>
          <p:cNvPr id="60420" name="Picture 7" descr="c147076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439" y="2976829"/>
            <a:ext cx="35607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9" descr="ama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275" y="2410097"/>
            <a:ext cx="2645875" cy="376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p:cNvCxnSpPr/>
          <p:nvPr/>
        </p:nvCxnSpPr>
        <p:spPr>
          <a:xfrm flipH="1">
            <a:off x="9161647" y="5231675"/>
            <a:ext cx="692331" cy="35922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 name="ZoneTexte 4"/>
          <p:cNvSpPr txBox="1"/>
          <p:nvPr/>
        </p:nvSpPr>
        <p:spPr>
          <a:xfrm>
            <a:off x="9769475" y="4587876"/>
            <a:ext cx="2313667" cy="1600438"/>
          </a:xfrm>
          <a:prstGeom prst="rect">
            <a:avLst/>
          </a:prstGeom>
          <a:noFill/>
        </p:spPr>
        <p:txBody>
          <a:bodyPr wrap="square" rtlCol="0">
            <a:spAutoFit/>
          </a:bodyPr>
          <a:lstStyle/>
          <a:p>
            <a:r>
              <a:rPr lang="fr-CA" sz="1400" b="1" dirty="0" smtClean="0"/>
              <a:t>« A mari </a:t>
            </a:r>
            <a:r>
              <a:rPr lang="fr-CA" sz="1400" b="1" dirty="0" err="1" smtClean="0"/>
              <a:t>useque</a:t>
            </a:r>
            <a:r>
              <a:rPr lang="fr-CA" sz="1400" b="1" dirty="0" smtClean="0"/>
              <a:t> ad mare » </a:t>
            </a:r>
            <a:r>
              <a:rPr lang="fr-CA" sz="1400" dirty="0" smtClean="0"/>
              <a:t>symbolise d’une mer à l’autre. Ceci est le slogan de notre armoirie car le Canada se situe entre l’océan Pacifique et l’océan Atlantique.</a:t>
            </a:r>
            <a:endParaRPr lang="fr-CA" sz="1400" dirty="0"/>
          </a:p>
        </p:txBody>
      </p:sp>
      <p:cxnSp>
        <p:nvCxnSpPr>
          <p:cNvPr id="10" name="Connecteur droit avec flèche 9"/>
          <p:cNvCxnSpPr/>
          <p:nvPr/>
        </p:nvCxnSpPr>
        <p:spPr>
          <a:xfrm flipH="1">
            <a:off x="8995807" y="3437229"/>
            <a:ext cx="572027" cy="328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1" name="Connecteur droit avec flèche 10"/>
          <p:cNvCxnSpPr/>
          <p:nvPr/>
        </p:nvCxnSpPr>
        <p:spPr>
          <a:xfrm>
            <a:off x="6459453" y="3121471"/>
            <a:ext cx="422466" cy="6187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 name="Connecteur droit avec flèche 12"/>
          <p:cNvCxnSpPr/>
          <p:nvPr/>
        </p:nvCxnSpPr>
        <p:spPr>
          <a:xfrm flipH="1" flipV="1">
            <a:off x="8358613" y="2718516"/>
            <a:ext cx="1262181" cy="2049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9" name="ZoneTexte 8"/>
          <p:cNvSpPr txBox="1"/>
          <p:nvPr/>
        </p:nvSpPr>
        <p:spPr>
          <a:xfrm>
            <a:off x="6962705" y="6333448"/>
            <a:ext cx="2414276" cy="369332"/>
          </a:xfrm>
          <a:prstGeom prst="rect">
            <a:avLst/>
          </a:prstGeom>
          <a:noFill/>
        </p:spPr>
        <p:txBody>
          <a:bodyPr wrap="square" rtlCol="0">
            <a:spAutoFit/>
          </a:bodyPr>
          <a:lstStyle/>
          <a:p>
            <a:r>
              <a:rPr lang="fr-CA" dirty="0" smtClean="0"/>
              <a:t>L’armoirie canadienne</a:t>
            </a:r>
            <a:endParaRPr lang="fr-CA" dirty="0"/>
          </a:p>
        </p:txBody>
      </p:sp>
      <p:sp>
        <p:nvSpPr>
          <p:cNvPr id="12" name="ZoneTexte 11"/>
          <p:cNvSpPr txBox="1"/>
          <p:nvPr/>
        </p:nvSpPr>
        <p:spPr>
          <a:xfrm>
            <a:off x="9567834" y="3298729"/>
            <a:ext cx="2153506" cy="276999"/>
          </a:xfrm>
          <a:prstGeom prst="rect">
            <a:avLst/>
          </a:prstGeom>
          <a:noFill/>
        </p:spPr>
        <p:txBody>
          <a:bodyPr wrap="square" rtlCol="0">
            <a:spAutoFit/>
          </a:bodyPr>
          <a:lstStyle/>
          <a:p>
            <a:r>
              <a:rPr lang="fr-CA" sz="1200" dirty="0" smtClean="0"/>
              <a:t>Fleurs de lys = Racine française</a:t>
            </a:r>
            <a:endParaRPr lang="fr-CA" sz="1200" dirty="0"/>
          </a:p>
        </p:txBody>
      </p:sp>
      <p:sp>
        <p:nvSpPr>
          <p:cNvPr id="18" name="ZoneTexte 17"/>
          <p:cNvSpPr txBox="1"/>
          <p:nvPr/>
        </p:nvSpPr>
        <p:spPr>
          <a:xfrm>
            <a:off x="4935201" y="2890639"/>
            <a:ext cx="1665074" cy="461665"/>
          </a:xfrm>
          <a:prstGeom prst="rect">
            <a:avLst/>
          </a:prstGeom>
          <a:noFill/>
        </p:spPr>
        <p:txBody>
          <a:bodyPr wrap="square" rtlCol="0">
            <a:spAutoFit/>
          </a:bodyPr>
          <a:lstStyle/>
          <a:p>
            <a:r>
              <a:rPr lang="fr-CA" sz="1200" dirty="0" smtClean="0"/>
              <a:t>L’Union Jack = Racine britannique (anglaise)</a:t>
            </a:r>
            <a:endParaRPr lang="fr-CA" sz="1200" dirty="0"/>
          </a:p>
        </p:txBody>
      </p:sp>
      <p:sp>
        <p:nvSpPr>
          <p:cNvPr id="20" name="ZoneTexte 19"/>
          <p:cNvSpPr txBox="1"/>
          <p:nvPr/>
        </p:nvSpPr>
        <p:spPr>
          <a:xfrm>
            <a:off x="9620794" y="2515164"/>
            <a:ext cx="2153506" cy="461665"/>
          </a:xfrm>
          <a:prstGeom prst="rect">
            <a:avLst/>
          </a:prstGeom>
          <a:noFill/>
        </p:spPr>
        <p:txBody>
          <a:bodyPr wrap="square" rtlCol="0">
            <a:spAutoFit/>
          </a:bodyPr>
          <a:lstStyle/>
          <a:p>
            <a:r>
              <a:rPr lang="fr-CA" sz="1200" dirty="0" smtClean="0"/>
              <a:t>Couronne britannique</a:t>
            </a:r>
            <a:br>
              <a:rPr lang="fr-CA" sz="1200" dirty="0" smtClean="0"/>
            </a:br>
            <a:r>
              <a:rPr lang="fr-CA" sz="1200" dirty="0" smtClean="0"/>
              <a:t>(notre lien à la monarchie)</a:t>
            </a:r>
            <a:endParaRPr lang="fr-CA" sz="1200" dirty="0"/>
          </a:p>
        </p:txBody>
      </p:sp>
    </p:spTree>
    <p:extLst>
      <p:ext uri="{BB962C8B-B14F-4D97-AF65-F5344CB8AC3E}">
        <p14:creationId xmlns:p14="http://schemas.microsoft.com/office/powerpoint/2010/main" val="59511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3092450" y="549275"/>
            <a:ext cx="6819900" cy="647700"/>
          </a:xfrm>
          <a:prstGeom prst="rect">
            <a:avLst/>
          </a:prstGeom>
        </p:spPr>
        <p:txBody>
          <a:bodyPr wrap="none" fromWordArt="1">
            <a:prstTxWarp prst="textPlain">
              <a:avLst>
                <a:gd name="adj" fmla="val 50000"/>
              </a:avLst>
            </a:prstTxWarp>
          </a:bodyPr>
          <a:lstStyle/>
          <a:p>
            <a:pPr algn="ctr"/>
            <a:r>
              <a:rPr lang="fr-CA" sz="3600" kern="10">
                <a:ln w="9525">
                  <a:solidFill>
                    <a:srgbClr val="000000"/>
                  </a:solidFill>
                  <a:round/>
                  <a:headEnd/>
                  <a:tailEnd/>
                </a:ln>
                <a:ea typeface="+mn-lt"/>
                <a:cs typeface="+mn-lt"/>
              </a:rPr>
              <a:t>La constitution canadienne</a:t>
            </a:r>
          </a:p>
        </p:txBody>
      </p:sp>
      <p:sp>
        <p:nvSpPr>
          <p:cNvPr id="61443" name="Text Box 5"/>
          <p:cNvSpPr txBox="1">
            <a:spLocks noChangeArrowheads="1"/>
          </p:cNvSpPr>
          <p:nvPr/>
        </p:nvSpPr>
        <p:spPr bwMode="auto">
          <a:xfrm>
            <a:off x="953589" y="1773239"/>
            <a:ext cx="10718073"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Tx/>
              <a:buFontTx/>
              <a:buNone/>
            </a:pPr>
            <a:r>
              <a:rPr lang="fr-CA" altLang="fr-FR" sz="3200" u="sng" dirty="0">
                <a:solidFill>
                  <a:schemeClr val="accent1"/>
                </a:solidFill>
                <a:latin typeface="Arial" panose="020B0604020202020204" pitchFamily="34" charset="0"/>
              </a:rPr>
              <a:t>1867 – L’Acte de l’Amérique du Nord Britannique (AANB) </a:t>
            </a:r>
            <a:endParaRPr lang="fr-CA" altLang="fr-FR" sz="3200" u="sng" dirty="0" smtClean="0">
              <a:solidFill>
                <a:schemeClr val="accent1"/>
              </a:solidFill>
              <a:latin typeface="Arial" panose="020B0604020202020204" pitchFamily="34" charset="0"/>
            </a:endParaRPr>
          </a:p>
          <a:p>
            <a:pPr>
              <a:spcBef>
                <a:spcPct val="20000"/>
              </a:spcBef>
              <a:buClrTx/>
              <a:buFontTx/>
              <a:buNone/>
            </a:pPr>
            <a:r>
              <a:rPr lang="fr-CA" altLang="fr-FR" sz="3200" dirty="0" smtClean="0">
                <a:solidFill>
                  <a:schemeClr val="accent1"/>
                </a:solidFill>
                <a:latin typeface="Arial" panose="020B0604020202020204" pitchFamily="34" charset="0"/>
              </a:rPr>
              <a:t>fait </a:t>
            </a:r>
            <a:r>
              <a:rPr lang="fr-CA" altLang="fr-FR" sz="3200" dirty="0">
                <a:solidFill>
                  <a:schemeClr val="accent1"/>
                </a:solidFill>
                <a:latin typeface="Arial" panose="020B0604020202020204" pitchFamily="34" charset="0"/>
              </a:rPr>
              <a:t>que le Canada devient son propre pays avec son </a:t>
            </a:r>
            <a:r>
              <a:rPr lang="fr-CA" altLang="fr-FR" sz="3200" dirty="0" smtClean="0">
                <a:solidFill>
                  <a:schemeClr val="accent1"/>
                </a:solidFill>
                <a:latin typeface="Arial" panose="020B0604020202020204" pitchFamily="34" charset="0"/>
              </a:rPr>
              <a:t>propre pouvoir </a:t>
            </a:r>
            <a:r>
              <a:rPr lang="fr-CA" altLang="fr-FR" sz="3200" dirty="0">
                <a:solidFill>
                  <a:schemeClr val="accent1"/>
                </a:solidFill>
                <a:latin typeface="Arial" panose="020B0604020202020204" pitchFamily="34" charset="0"/>
              </a:rPr>
              <a:t>gouvernemental. Le Canada est divisé en quatre provinces : Ontario (Haut-Canada), Québec (Bas-Canada), Nouvelle-Écosse et Nouveau-Brunswick).</a:t>
            </a:r>
          </a:p>
        </p:txBody>
      </p:sp>
    </p:spTree>
    <p:extLst>
      <p:ext uri="{BB962C8B-B14F-4D97-AF65-F5344CB8AC3E}">
        <p14:creationId xmlns:p14="http://schemas.microsoft.com/office/powerpoint/2010/main" val="14311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2266406" y="711926"/>
            <a:ext cx="815076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CA" altLang="fr-FR" sz="2400" dirty="0">
              <a:solidFill>
                <a:srgbClr val="C00000"/>
              </a:solidFill>
            </a:endParaRPr>
          </a:p>
          <a:p>
            <a:pPr eaLnBrk="1" hangingPunct="1">
              <a:spcBef>
                <a:spcPct val="0"/>
              </a:spcBef>
              <a:buClrTx/>
              <a:buFontTx/>
              <a:buNone/>
            </a:pPr>
            <a:r>
              <a:rPr lang="fr-CA" altLang="fr-FR" sz="3200" dirty="0">
                <a:solidFill>
                  <a:schemeClr val="accent1"/>
                </a:solidFill>
              </a:rPr>
              <a:t>1931 – Statut de Westminster</a:t>
            </a:r>
          </a:p>
          <a:p>
            <a:pPr eaLnBrk="1" hangingPunct="1">
              <a:spcBef>
                <a:spcPct val="0"/>
              </a:spcBef>
              <a:buClrTx/>
              <a:buFontTx/>
              <a:buNone/>
            </a:pPr>
            <a:r>
              <a:rPr lang="fr-CA" altLang="fr-FR" sz="2400" dirty="0">
                <a:solidFill>
                  <a:schemeClr val="accent1"/>
                </a:solidFill>
              </a:rPr>
              <a:t>donne l’indépendance juridique au Canada et le droit d’amender la plupart de sa constitution.</a:t>
            </a:r>
          </a:p>
          <a:p>
            <a:pPr eaLnBrk="1" hangingPunct="1">
              <a:spcBef>
                <a:spcPct val="0"/>
              </a:spcBef>
              <a:buClrTx/>
              <a:buFontTx/>
              <a:buNone/>
            </a:pPr>
            <a:r>
              <a:rPr lang="fr-CA" altLang="fr-FR" sz="2400" dirty="0">
                <a:solidFill>
                  <a:schemeClr val="accent1"/>
                </a:solidFill>
              </a:rPr>
              <a:t>Après la Première Guerre mondiale avec les sacrifices consentis par le Canada sur les champs de bataille européens ont éveillé des sentiments d’identité nationale et le désir d’une plus grande autonomie.</a:t>
            </a:r>
          </a:p>
          <a:p>
            <a:pPr eaLnBrk="1" hangingPunct="1">
              <a:spcBef>
                <a:spcPct val="0"/>
              </a:spcBef>
              <a:buClrTx/>
              <a:buFontTx/>
              <a:buNone/>
            </a:pPr>
            <a:endParaRPr lang="fr-CA" altLang="fr-FR" sz="2400" dirty="0">
              <a:solidFill>
                <a:srgbClr val="C00000"/>
              </a:solidFill>
            </a:endParaRPr>
          </a:p>
        </p:txBody>
      </p:sp>
    </p:spTree>
    <p:extLst>
      <p:ext uri="{BB962C8B-B14F-4D97-AF65-F5344CB8AC3E}">
        <p14:creationId xmlns:p14="http://schemas.microsoft.com/office/powerpoint/2010/main" val="138509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2782888" y="1773239"/>
            <a:ext cx="73453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CA" altLang="fr-FR" sz="2400" dirty="0">
                <a:solidFill>
                  <a:schemeClr val="accent1"/>
                </a:solidFill>
              </a:rPr>
              <a:t>Cependant, ce n’était pas avant 1982, grâce à </a:t>
            </a:r>
            <a:r>
              <a:rPr lang="fr-CA" altLang="fr-FR" sz="3200" u="sng" dirty="0">
                <a:solidFill>
                  <a:schemeClr val="accent1"/>
                </a:solidFill>
              </a:rPr>
              <a:t>la loi constitutionnelle de 1982</a:t>
            </a:r>
            <a:r>
              <a:rPr lang="fr-CA" altLang="fr-FR" sz="3200" dirty="0">
                <a:solidFill>
                  <a:schemeClr val="accent1"/>
                </a:solidFill>
              </a:rPr>
              <a:t>,</a:t>
            </a:r>
            <a:r>
              <a:rPr lang="fr-CA" altLang="fr-FR" sz="2400" dirty="0">
                <a:solidFill>
                  <a:schemeClr val="accent1"/>
                </a:solidFill>
              </a:rPr>
              <a:t>que le Canada obtient sa pleine indépendance quand aux décisions gouvernementales. </a:t>
            </a:r>
          </a:p>
          <a:p>
            <a:pPr eaLnBrk="1" hangingPunct="1">
              <a:spcBef>
                <a:spcPct val="0"/>
              </a:spcBef>
              <a:buClrTx/>
              <a:buFontTx/>
              <a:buNone/>
            </a:pPr>
            <a:endParaRPr lang="fr-CA" altLang="fr-FR" sz="2400" dirty="0">
              <a:solidFill>
                <a:schemeClr val="accent1"/>
              </a:solidFill>
            </a:endParaRPr>
          </a:p>
          <a:p>
            <a:pPr eaLnBrk="1" hangingPunct="1">
              <a:spcBef>
                <a:spcPct val="0"/>
              </a:spcBef>
              <a:buClrTx/>
              <a:buFontTx/>
              <a:buNone/>
            </a:pPr>
            <a:r>
              <a:rPr lang="fr-CA" altLang="fr-FR" sz="2400" dirty="0">
                <a:solidFill>
                  <a:schemeClr val="accent1"/>
                </a:solidFill>
              </a:rPr>
              <a:t>C’est la procédure de modification de la Constitution du Canada ainsi que la création de la Charte canadienne des droits et libertés.</a:t>
            </a:r>
          </a:p>
        </p:txBody>
      </p:sp>
    </p:spTree>
    <p:extLst>
      <p:ext uri="{BB962C8B-B14F-4D97-AF65-F5344CB8AC3E}">
        <p14:creationId xmlns:p14="http://schemas.microsoft.com/office/powerpoint/2010/main" val="102718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Réflexion 3.2</a:t>
            </a:r>
            <a:endParaRPr lang="fr-CA" b="1" dirty="0"/>
          </a:p>
        </p:txBody>
      </p:sp>
      <p:sp>
        <p:nvSpPr>
          <p:cNvPr id="3" name="Espace réservé du contenu 2"/>
          <p:cNvSpPr>
            <a:spLocks noGrp="1"/>
          </p:cNvSpPr>
          <p:nvPr>
            <p:ph idx="1"/>
          </p:nvPr>
        </p:nvSpPr>
        <p:spPr>
          <a:xfrm>
            <a:off x="1156063" y="1976363"/>
            <a:ext cx="7432766" cy="4023360"/>
          </a:xfrm>
        </p:spPr>
        <p:txBody>
          <a:bodyPr/>
          <a:lstStyle/>
          <a:p>
            <a:r>
              <a:rPr lang="fr-CA" dirty="0" smtClean="0"/>
              <a:t>1) Dans vos mots, expliquez c’est quoi la monarchie constitutionnelle.</a:t>
            </a:r>
          </a:p>
          <a:p>
            <a:r>
              <a:rPr lang="fr-CA" dirty="0" smtClean="0"/>
              <a:t>2) Selon vous, est-ce que le Canada devrait encore avoir des liens à la monarchie et la famille royale de l’Angleterre de nos jours? Justifiez votre réponse à l’aide d’une analyse critique. </a:t>
            </a:r>
          </a:p>
          <a:p>
            <a:endParaRPr lang="fr-CA" i="1" dirty="0" smtClean="0"/>
          </a:p>
          <a:p>
            <a:endParaRPr lang="fr-CA" i="1" dirty="0"/>
          </a:p>
          <a:p>
            <a:pPr marL="0" indent="0">
              <a:buNone/>
            </a:pPr>
            <a:r>
              <a:rPr lang="fr-CA" sz="1600" i="1" dirty="0" smtClean="0"/>
              <a:t>Vous </a:t>
            </a:r>
            <a:r>
              <a:rPr lang="fr-CA" sz="1600" i="1" dirty="0"/>
              <a:t>devez répondre à ces deux questions et les soumettre à M. David par courriel ou dans votre dossier de devoirs dans votre cartable de Sciences humaines sur OneNote.</a:t>
            </a:r>
          </a:p>
          <a:p>
            <a:endParaRPr lang="fr-CA" dirty="0" smtClean="0"/>
          </a:p>
        </p:txBody>
      </p:sp>
    </p:spTree>
    <p:extLst>
      <p:ext uri="{BB962C8B-B14F-4D97-AF65-F5344CB8AC3E}">
        <p14:creationId xmlns:p14="http://schemas.microsoft.com/office/powerpoint/2010/main" val="202287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4"/>
          <p:cNvSpPr>
            <a:spLocks noChangeArrowheads="1" noChangeShapeType="1" noTextEdit="1"/>
          </p:cNvSpPr>
          <p:nvPr/>
        </p:nvSpPr>
        <p:spPr bwMode="auto">
          <a:xfrm>
            <a:off x="2416175" y="782592"/>
            <a:ext cx="7502525" cy="431800"/>
          </a:xfrm>
          <a:prstGeom prst="rect">
            <a:avLst/>
          </a:prstGeom>
        </p:spPr>
        <p:txBody>
          <a:bodyPr wrap="none" fromWordArt="1">
            <a:prstTxWarp prst="textPlain">
              <a:avLst>
                <a:gd name="adj" fmla="val 50000"/>
              </a:avLst>
            </a:prstTxWarp>
          </a:bodyPr>
          <a:lstStyle/>
          <a:p>
            <a:pPr algn="ctr"/>
            <a:r>
              <a:rPr lang="fr-CA" sz="3600" b="1" kern="10" dirty="0">
                <a:ln w="9525">
                  <a:solidFill>
                    <a:srgbClr val="000000"/>
                  </a:solidFill>
                  <a:round/>
                  <a:headEnd/>
                  <a:tailEnd/>
                </a:ln>
                <a:solidFill>
                  <a:schemeClr val="accent1"/>
                </a:solidFill>
                <a:ea typeface="+mn-lt"/>
                <a:cs typeface="+mn-lt"/>
              </a:rPr>
              <a:t>La monarchie constitutionnelle</a:t>
            </a:r>
          </a:p>
        </p:txBody>
      </p:sp>
      <p:sp>
        <p:nvSpPr>
          <p:cNvPr id="51203" name="Text Box 5"/>
          <p:cNvSpPr txBox="1">
            <a:spLocks noChangeArrowheads="1"/>
          </p:cNvSpPr>
          <p:nvPr/>
        </p:nvSpPr>
        <p:spPr bwMode="auto">
          <a:xfrm>
            <a:off x="261030" y="1302975"/>
            <a:ext cx="565208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fr-CA" altLang="fr-FR" sz="3200" dirty="0">
                <a:solidFill>
                  <a:schemeClr val="tx1"/>
                </a:solidFill>
                <a:latin typeface="Arial" panose="020B0604020202020204" pitchFamily="34" charset="0"/>
                <a:cs typeface="Arial" panose="020B0604020202020204" pitchFamily="34" charset="0"/>
              </a:rPr>
              <a:t>Nous sommes techniquement gouvernés par un souverain (reine Élisabeth II) mais elle n’a aucun pouvoir au Canada. Son rôle est symbolique et c’est le Parlement et les gouvernements provinciaux qui gouvernent les Canadiens.</a:t>
            </a:r>
            <a:endParaRPr lang="en-US" altLang="fr-FR" sz="3200" dirty="0">
              <a:solidFill>
                <a:schemeClr val="tx1"/>
              </a:solidFill>
              <a:latin typeface="Arial" panose="020B0604020202020204" pitchFamily="34" charset="0"/>
              <a:cs typeface="Arial" panose="020B0604020202020204" pitchFamily="34" charset="0"/>
            </a:endParaRPr>
          </a:p>
        </p:txBody>
      </p:sp>
      <p:pic>
        <p:nvPicPr>
          <p:cNvPr id="2052" name="Picture 4" descr="Image result for queen elizabeth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19" y="1459850"/>
            <a:ext cx="5941363" cy="445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19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678770" y="1279254"/>
            <a:ext cx="506888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endParaRPr lang="fr-CA" altLang="fr-FR" sz="2800" dirty="0">
              <a:latin typeface="+mn-lt"/>
              <a:cs typeface="Arial" panose="020B0604020202020204" pitchFamily="34" charset="0"/>
            </a:endParaRPr>
          </a:p>
          <a:p>
            <a:pPr>
              <a:spcBef>
                <a:spcPct val="0"/>
              </a:spcBef>
              <a:buNone/>
              <a:defRPr/>
            </a:pPr>
            <a:r>
              <a:rPr lang="fr-CA" altLang="fr-FR" sz="2800" dirty="0">
                <a:latin typeface="+mn-lt"/>
                <a:cs typeface="Arial" panose="020B0604020202020204" pitchFamily="34" charset="0"/>
              </a:rPr>
              <a:t>Son excellence la très honorable Julie Payette a un rôle symbolique. Elle prononce le discours du Trône pour ouvrir une session parlementaire, elle accueille des dignitaires et elle accorde la sanction royale sur les projets de loi. </a:t>
            </a:r>
            <a:endParaRPr lang="en-US" altLang="fr-FR" sz="2800" dirty="0">
              <a:latin typeface="+mn-lt"/>
              <a:cs typeface="Arial" panose="020B0604020202020204" pitchFamily="34" charset="0"/>
            </a:endParaRPr>
          </a:p>
        </p:txBody>
      </p:sp>
      <p:pic>
        <p:nvPicPr>
          <p:cNvPr id="3074" name="Picture 2" descr="Image result for governor general of ca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216" b="12372"/>
          <a:stretch/>
        </p:blipFill>
        <p:spPr bwMode="auto">
          <a:xfrm>
            <a:off x="6678296" y="2177143"/>
            <a:ext cx="4572000" cy="2551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6790" y="580672"/>
            <a:ext cx="7576458" cy="830997"/>
          </a:xfrm>
          <a:prstGeom prst="rect">
            <a:avLst/>
          </a:prstGeom>
        </p:spPr>
        <p:txBody>
          <a:bodyPr wrap="square">
            <a:spAutoFit/>
          </a:bodyPr>
          <a:lstStyle/>
          <a:p>
            <a:pPr>
              <a:spcBef>
                <a:spcPct val="0"/>
              </a:spcBef>
              <a:buNone/>
              <a:defRPr/>
            </a:pPr>
            <a:r>
              <a:rPr lang="fr-CA" altLang="fr-FR" sz="4800" b="1" dirty="0">
                <a:solidFill>
                  <a:schemeClr val="accent1"/>
                </a:solidFill>
                <a:cs typeface="Arial" panose="020B0604020202020204" pitchFamily="34" charset="0"/>
              </a:rPr>
              <a:t>La gouverneure générale</a:t>
            </a:r>
          </a:p>
        </p:txBody>
      </p:sp>
    </p:spTree>
    <p:extLst>
      <p:ext uri="{BB962C8B-B14F-4D97-AF65-F5344CB8AC3E}">
        <p14:creationId xmlns:p14="http://schemas.microsoft.com/office/powerpoint/2010/main" val="150705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030868" y="596357"/>
            <a:ext cx="85518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defRPr/>
            </a:pPr>
            <a:r>
              <a:rPr lang="fr-CA" altLang="fr-FR" u="sng" dirty="0">
                <a:solidFill>
                  <a:schemeClr val="accent1"/>
                </a:solidFill>
                <a:latin typeface="+mn-lt"/>
              </a:rPr>
              <a:t>Sanction royale</a:t>
            </a:r>
            <a:r>
              <a:rPr lang="fr-CA" altLang="fr-FR" dirty="0">
                <a:latin typeface="+mn-lt"/>
              </a:rPr>
              <a:t> : approbation par le gouverneur général d’un projet de loi voté par le Parlement. C’est encore une étape plutôt symbolique.</a:t>
            </a:r>
            <a:endParaRPr lang="en-US" altLang="fr-FR" dirty="0">
              <a:latin typeface="+mn-lt"/>
            </a:endParaRPr>
          </a:p>
        </p:txBody>
      </p:sp>
      <p:pic>
        <p:nvPicPr>
          <p:cNvPr id="4098" name="Picture 2" descr="Image result for royal sanction governor general of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777" y="2166017"/>
            <a:ext cx="9144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2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contenu 2"/>
          <p:cNvSpPr>
            <a:spLocks noGrp="1"/>
          </p:cNvSpPr>
          <p:nvPr>
            <p:ph idx="1"/>
          </p:nvPr>
        </p:nvSpPr>
        <p:spPr>
          <a:xfrm>
            <a:off x="3143250" y="404813"/>
            <a:ext cx="6592888" cy="3778250"/>
          </a:xfrm>
        </p:spPr>
        <p:txBody>
          <a:bodyPr/>
          <a:lstStyle/>
          <a:p>
            <a:pPr eaLnBrk="1" hangingPunct="1"/>
            <a:r>
              <a:rPr lang="fr-CA" altLang="fr-FR"/>
              <a:t>Autrement, la gouverneure générale représente le Canada lors de visites d’État à l’étranger et reçoit, à Rideau Hall et à la Citadelle de Québec, des membres de la famille royale, des chefs d’État ainsi que les ambassadeurs étrangers.</a:t>
            </a:r>
          </a:p>
          <a:p>
            <a:pPr eaLnBrk="1" hangingPunct="1"/>
            <a:r>
              <a:rPr lang="fr-CA" altLang="fr-FR"/>
              <a:t>La gouverneure générale décerne des distinctions honorifiques et des récompenses pour reconnaître l’excellence, la vaillance, la bravoure et les réalisations exceptionnelles.</a:t>
            </a:r>
          </a:p>
        </p:txBody>
      </p:sp>
      <p:pic>
        <p:nvPicPr>
          <p:cNvPr id="55299" name="Picture 2" descr="Résultats de recherche d'images pour « gouverneur général du canada 201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388" y="3644901"/>
            <a:ext cx="540861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71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3468688" y="623888"/>
            <a:ext cx="6589712" cy="1281112"/>
          </a:xfrm>
        </p:spPr>
        <p:txBody>
          <a:bodyPr/>
          <a:lstStyle/>
          <a:p>
            <a:pPr eaLnBrk="1" hangingPunct="1"/>
            <a:endParaRPr lang="fr-FR" altLang="fr-FR" smtClean="0"/>
          </a:p>
        </p:txBody>
      </p:sp>
      <p:sp>
        <p:nvSpPr>
          <p:cNvPr id="56323" name="Espace réservé du contenu 2"/>
          <p:cNvSpPr>
            <a:spLocks noGrp="1"/>
          </p:cNvSpPr>
          <p:nvPr>
            <p:ph idx="1"/>
          </p:nvPr>
        </p:nvSpPr>
        <p:spPr>
          <a:xfrm>
            <a:off x="3359150" y="5373688"/>
            <a:ext cx="6592888" cy="3776662"/>
          </a:xfrm>
        </p:spPr>
        <p:txBody>
          <a:bodyPr/>
          <a:lstStyle/>
          <a:p>
            <a:pPr eaLnBrk="1" hangingPunct="1"/>
            <a:r>
              <a:rPr lang="fr-CA" altLang="fr-FR" smtClean="0"/>
              <a:t>M</a:t>
            </a:r>
            <a:r>
              <a:rPr lang="fr-CA" altLang="fr-FR" baseline="30000" smtClean="0"/>
              <a:t>me</a:t>
            </a:r>
            <a:r>
              <a:rPr lang="fr-CA" altLang="fr-FR" smtClean="0"/>
              <a:t> Payette est devenue la 29</a:t>
            </a:r>
            <a:r>
              <a:rPr lang="fr-CA" altLang="fr-FR" baseline="30000" smtClean="0"/>
              <a:t>e</a:t>
            </a:r>
            <a:r>
              <a:rPr lang="fr-CA" altLang="fr-FR" smtClean="0"/>
              <a:t> gouverneure générale du Canada le 2 octobre 2017</a:t>
            </a:r>
            <a:endParaRPr lang="fr-FR" altLang="fr-FR" smtClean="0"/>
          </a:p>
        </p:txBody>
      </p:sp>
      <p:pic>
        <p:nvPicPr>
          <p:cNvPr id="5632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88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2"/>
          <p:cNvSpPr>
            <a:spLocks noGrp="1"/>
          </p:cNvSpPr>
          <p:nvPr>
            <p:ph idx="1"/>
          </p:nvPr>
        </p:nvSpPr>
        <p:spPr>
          <a:xfrm>
            <a:off x="3216275" y="6092825"/>
            <a:ext cx="6591300" cy="3778250"/>
          </a:xfrm>
        </p:spPr>
        <p:txBody>
          <a:bodyPr/>
          <a:lstStyle/>
          <a:p>
            <a:pPr eaLnBrk="1" hangingPunct="1"/>
            <a:r>
              <a:rPr lang="fr-CA" altLang="fr-FR" smtClean="0"/>
              <a:t>Armoirie de Mme Julie Payette (voir lien pour explication) </a:t>
            </a:r>
            <a:r>
              <a:rPr lang="fr-CA" altLang="fr-FR" sz="600">
                <a:hlinkClick r:id="rId2"/>
              </a:rPr>
              <a:t>https://www.gg.ca/document.aspx?id=13889&amp;lan=fra</a:t>
            </a:r>
            <a:r>
              <a:rPr lang="fr-CA" altLang="fr-FR" sz="600"/>
              <a:t> </a:t>
            </a:r>
            <a:endParaRPr lang="fr-FR" altLang="fr-FR" smtClean="0"/>
          </a:p>
        </p:txBody>
      </p:sp>
      <p:pic>
        <p:nvPicPr>
          <p:cNvPr id="57347" name="Picture 4" descr="https://www.gg.ca/images/julie_payette/6-01_JuliePayette_CoatofArms_Armoirie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88913"/>
            <a:ext cx="54737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91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3000375" y="384175"/>
            <a:ext cx="600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fr-CA" altLang="fr-FR" sz="2400" dirty="0">
                <a:latin typeface="+mn-lt"/>
              </a:rPr>
              <a:t>Le lieutenant-gouverneur a le même rôle que le gouverneur général mais au niveau provincial</a:t>
            </a:r>
          </a:p>
          <a:p>
            <a:pPr>
              <a:spcBef>
                <a:spcPct val="0"/>
              </a:spcBef>
              <a:buNone/>
              <a:defRPr/>
            </a:pPr>
            <a:r>
              <a:rPr lang="fr-CA" altLang="fr-FR" sz="2400" dirty="0">
                <a:latin typeface="+mn-lt"/>
              </a:rPr>
              <a:t>(L’honorable Janice C. </a:t>
            </a:r>
            <a:r>
              <a:rPr lang="fr-CA" altLang="fr-FR" sz="2400" dirty="0" err="1">
                <a:latin typeface="+mn-lt"/>
              </a:rPr>
              <a:t>Filmon</a:t>
            </a:r>
            <a:r>
              <a:rPr lang="fr-CA" altLang="fr-FR" sz="2400" dirty="0">
                <a:latin typeface="+mn-lt"/>
              </a:rPr>
              <a:t>)</a:t>
            </a:r>
            <a:endParaRPr lang="en-US" altLang="fr-FR" sz="2400" dirty="0">
              <a:latin typeface="+mn-lt"/>
            </a:endParaRPr>
          </a:p>
        </p:txBody>
      </p:sp>
      <p:pic>
        <p:nvPicPr>
          <p:cNvPr id="58371" name="Picture 6" descr="http://www.manitobalg.ca/images/crest-mb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475" y="384175"/>
            <a:ext cx="14097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descr="Image result for janice fil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1" y="2708275"/>
            <a:ext cx="51212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71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descr="Image result for legislative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26988"/>
            <a:ext cx="9136063"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42575" y="6376954"/>
            <a:ext cx="3041217" cy="338554"/>
          </a:xfrm>
          <a:prstGeom prst="rect">
            <a:avLst/>
          </a:prstGeom>
          <a:solidFill>
            <a:srgbClr val="FFC000"/>
          </a:solidFill>
          <a:ln>
            <a:solidFill>
              <a:schemeClr val="bg1"/>
            </a:solidFill>
          </a:ln>
        </p:spPr>
        <p:txBody>
          <a:bodyPr wrap="none" lIns="91440" tIns="45720" rIns="91440" bIns="45720">
            <a:spAutoFit/>
          </a:bodyPr>
          <a:lstStyle/>
          <a:p>
            <a:pPr algn="ctr"/>
            <a:r>
              <a:rPr lang="fr-FR" sz="1600" dirty="0" smtClean="0">
                <a:ln w="22225">
                  <a:noFill/>
                  <a:prstDash val="solid"/>
                </a:ln>
                <a:solidFill>
                  <a:srgbClr val="00B050"/>
                </a:solidFill>
                <a:latin typeface="Book Antiqua" panose="02040602050305030304" pitchFamily="18" charset="0"/>
              </a:rPr>
              <a:t>Le palais législatif du Manitoba</a:t>
            </a:r>
            <a:endParaRPr lang="fr-FR" sz="1600" dirty="0">
              <a:ln w="22225">
                <a:noFill/>
                <a:prstDash val="solid"/>
              </a:ln>
              <a:solidFill>
                <a:srgbClr val="00B050"/>
              </a:solidFill>
              <a:latin typeface="Book Antiqua" panose="02040602050305030304" pitchFamily="18" charset="0"/>
            </a:endParaRPr>
          </a:p>
        </p:txBody>
      </p:sp>
    </p:spTree>
    <p:extLst>
      <p:ext uri="{BB962C8B-B14F-4D97-AF65-F5344CB8AC3E}">
        <p14:creationId xmlns:p14="http://schemas.microsoft.com/office/powerpoint/2010/main" val="109611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55</TotalTime>
  <Words>562</Words>
  <Application>Microsoft Office PowerPoint</Application>
  <PresentationFormat>Grand écran</PresentationFormat>
  <Paragraphs>39</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Book Antiqua</vt:lpstr>
      <vt:lpstr>Calibri</vt:lpstr>
      <vt:lpstr>Calibri Light</vt:lpstr>
      <vt:lpstr>Century Gothic</vt:lpstr>
      <vt:lpstr>Rétrospective</vt:lpstr>
      <vt:lpstr>Le gouvernement – Partie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Réflexion 3.2</vt:lpstr>
    </vt:vector>
  </TitlesOfParts>
  <Company>DSFM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gouvernement – Partie 2</dc:title>
  <dc:creator>Colin David</dc:creator>
  <cp:lastModifiedBy>Colin David</cp:lastModifiedBy>
  <cp:revision>9</cp:revision>
  <dcterms:created xsi:type="dcterms:W3CDTF">2020-03-19T14:46:09Z</dcterms:created>
  <dcterms:modified xsi:type="dcterms:W3CDTF">2020-03-25T19:46:24Z</dcterms:modified>
</cp:coreProperties>
</file>