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58" d="100"/>
          <a:sy n="58" d="100"/>
        </p:scale>
        <p:origin x="91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177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31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541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592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84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2084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3778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0329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903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884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715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6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145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57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737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628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016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689758-8CF5-4CDF-8192-23AB2F195632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5E8E038-BF05-41F5-ADB5-27AED68139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401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macromolécules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Éducation à la santé 40s – M. Colin </a:t>
            </a:r>
            <a:r>
              <a:rPr lang="fr-CA" dirty="0" err="1" smtClean="0"/>
              <a:t>david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9096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38827"/>
            <a:ext cx="8761413" cy="706964"/>
          </a:xfrm>
        </p:spPr>
        <p:txBody>
          <a:bodyPr/>
          <a:lstStyle/>
          <a:p>
            <a:r>
              <a:rPr lang="fr-CA" dirty="0" smtClean="0"/>
              <a:t>Types d’enzymes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Carbohydrase</a:t>
            </a:r>
            <a:r>
              <a:rPr lang="fr-CA" dirty="0"/>
              <a:t>: glucide </a:t>
            </a:r>
            <a:r>
              <a:rPr lang="fr-CA" dirty="0" smtClean="0">
                <a:sym typeface="Wingdings" panose="05000000000000000000" pitchFamily="2" charset="2"/>
              </a:rPr>
              <a:t> </a:t>
            </a:r>
            <a:r>
              <a:rPr lang="fr-CA" dirty="0" smtClean="0"/>
              <a:t>sucres </a:t>
            </a:r>
            <a:r>
              <a:rPr lang="fr-CA" dirty="0"/>
              <a:t>simples </a:t>
            </a:r>
          </a:p>
          <a:p>
            <a:pPr lvl="1"/>
            <a:r>
              <a:rPr lang="fr-CA" dirty="0" smtClean="0"/>
              <a:t>Ex</a:t>
            </a:r>
            <a:r>
              <a:rPr lang="fr-CA" dirty="0"/>
              <a:t>: Amylase produite dans les glandes salivaires et agit dans la bouche </a:t>
            </a:r>
            <a:endParaRPr lang="fr-CA" dirty="0" smtClean="0"/>
          </a:p>
          <a:p>
            <a:r>
              <a:rPr lang="fr-CA" dirty="0" smtClean="0"/>
              <a:t>Lipase</a:t>
            </a:r>
            <a:r>
              <a:rPr lang="fr-CA" dirty="0"/>
              <a:t>: Lipide (triglycéride) </a:t>
            </a:r>
            <a:r>
              <a:rPr lang="fr-CA" dirty="0" smtClean="0">
                <a:sym typeface="Wingdings" panose="05000000000000000000" pitchFamily="2" charset="2"/>
              </a:rPr>
              <a:t></a:t>
            </a:r>
            <a:r>
              <a:rPr lang="fr-CA" dirty="0" smtClean="0"/>
              <a:t> </a:t>
            </a:r>
            <a:r>
              <a:rPr lang="fr-CA" dirty="0"/>
              <a:t>glycérol et 3 acides gras </a:t>
            </a:r>
            <a:endParaRPr lang="fr-CA" dirty="0" smtClean="0"/>
          </a:p>
          <a:p>
            <a:pPr lvl="1"/>
            <a:r>
              <a:rPr lang="fr-CA" dirty="0" smtClean="0"/>
              <a:t>Ex</a:t>
            </a:r>
            <a:r>
              <a:rPr lang="fr-CA" dirty="0"/>
              <a:t>: Lipase pancréatique produite dans le pancréas agit dans l’intestin grêle </a:t>
            </a:r>
            <a:endParaRPr lang="fr-CA" dirty="0" smtClean="0"/>
          </a:p>
          <a:p>
            <a:r>
              <a:rPr lang="fr-CA" dirty="0" smtClean="0"/>
              <a:t>Protéase</a:t>
            </a:r>
            <a:r>
              <a:rPr lang="fr-CA" dirty="0"/>
              <a:t>: protéine </a:t>
            </a:r>
            <a:r>
              <a:rPr lang="fr-CA" dirty="0" smtClean="0">
                <a:sym typeface="Wingdings" panose="05000000000000000000" pitchFamily="2" charset="2"/>
              </a:rPr>
              <a:t></a:t>
            </a:r>
            <a:r>
              <a:rPr lang="fr-CA" dirty="0" smtClean="0"/>
              <a:t> </a:t>
            </a:r>
            <a:r>
              <a:rPr lang="fr-CA" dirty="0"/>
              <a:t>acides aminés </a:t>
            </a:r>
          </a:p>
          <a:p>
            <a:pPr lvl="1"/>
            <a:r>
              <a:rPr lang="fr-CA" dirty="0" smtClean="0"/>
              <a:t>Ex</a:t>
            </a:r>
            <a:r>
              <a:rPr lang="fr-CA" dirty="0"/>
              <a:t>: Pepsine sécrétée par les glandes de l’estomac, agit dans l’estomac </a:t>
            </a:r>
            <a:endParaRPr lang="fr-CA" dirty="0" smtClean="0"/>
          </a:p>
          <a:p>
            <a:r>
              <a:rPr lang="fr-CA" dirty="0" smtClean="0"/>
              <a:t>Nucléase</a:t>
            </a:r>
            <a:r>
              <a:rPr lang="fr-CA" dirty="0"/>
              <a:t>: Acide nucléique </a:t>
            </a:r>
            <a:r>
              <a:rPr lang="fr-CA" dirty="0" smtClean="0">
                <a:sym typeface="Wingdings" panose="05000000000000000000" pitchFamily="2" charset="2"/>
              </a:rPr>
              <a:t></a:t>
            </a:r>
            <a:r>
              <a:rPr lang="fr-CA" dirty="0" smtClean="0"/>
              <a:t> </a:t>
            </a:r>
            <a:r>
              <a:rPr lang="fr-CA" dirty="0"/>
              <a:t>nucléotides </a:t>
            </a:r>
          </a:p>
          <a:p>
            <a:pPr lvl="1"/>
            <a:r>
              <a:rPr lang="fr-CA" dirty="0" smtClean="0"/>
              <a:t>Ex</a:t>
            </a:r>
            <a:r>
              <a:rPr lang="fr-CA" dirty="0"/>
              <a:t>: nucléase pancréatique produite dans le pancréas agit dans l’intestin grêle</a:t>
            </a:r>
          </a:p>
        </p:txBody>
      </p:sp>
    </p:spTree>
    <p:extLst>
      <p:ext uri="{BB962C8B-B14F-4D97-AF65-F5344CB8AC3E}">
        <p14:creationId xmlns:p14="http://schemas.microsoft.com/office/powerpoint/2010/main" val="218566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molécules et les ions du corps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 </a:t>
            </a:r>
            <a:r>
              <a:rPr lang="fr-CA" dirty="0"/>
              <a:t>Le cytoplasme constitue 27 à 30 L de liquide. </a:t>
            </a:r>
            <a:endParaRPr lang="fr-CA" dirty="0" smtClean="0"/>
          </a:p>
          <a:p>
            <a:r>
              <a:rPr lang="fr-CA" dirty="0" smtClean="0"/>
              <a:t> </a:t>
            </a:r>
            <a:r>
              <a:rPr lang="fr-CA" dirty="0"/>
              <a:t>Le volume de liquide entre les cellules = 11 à 13 L </a:t>
            </a:r>
            <a:endParaRPr lang="fr-CA" dirty="0" smtClean="0"/>
          </a:p>
          <a:p>
            <a:r>
              <a:rPr lang="fr-CA" dirty="0" smtClean="0"/>
              <a:t> </a:t>
            </a:r>
            <a:r>
              <a:rPr lang="fr-CA" dirty="0"/>
              <a:t>Le volume du liquide dans le plasma du sang = 3 à 3,5L </a:t>
            </a:r>
            <a:endParaRPr lang="fr-CA" dirty="0" smtClean="0"/>
          </a:p>
          <a:p>
            <a:r>
              <a:rPr lang="fr-CA" dirty="0" smtClean="0"/>
              <a:t> </a:t>
            </a:r>
            <a:r>
              <a:rPr lang="fr-CA" dirty="0"/>
              <a:t>Ce volume comprend l’eau, les phosphates, les ions hydrogène, les ions sodium, etc. </a:t>
            </a:r>
            <a:endParaRPr lang="fr-CA" dirty="0" smtClean="0"/>
          </a:p>
          <a:p>
            <a:r>
              <a:rPr lang="fr-CA" dirty="0" smtClean="0"/>
              <a:t> </a:t>
            </a:r>
            <a:r>
              <a:rPr lang="fr-CA" dirty="0"/>
              <a:t>Ils sont petits, simples et inorganique (non vivants)</a:t>
            </a:r>
          </a:p>
        </p:txBody>
      </p:sp>
    </p:spTree>
    <p:extLst>
      <p:ext uri="{BB962C8B-B14F-4D97-AF65-F5344CB8AC3E}">
        <p14:creationId xmlns:p14="http://schemas.microsoft.com/office/powerpoint/2010/main" val="405453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macromolécules: les nutriments essentiels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somme des réactions chimiques dans un organisme est le métabolisme. </a:t>
            </a:r>
            <a:endParaRPr lang="fr-CA" dirty="0" smtClean="0"/>
          </a:p>
          <a:p>
            <a:r>
              <a:rPr lang="fr-CA" dirty="0" smtClean="0"/>
              <a:t> </a:t>
            </a:r>
            <a:r>
              <a:rPr lang="fr-CA" dirty="0"/>
              <a:t>Les macromolécules peuvent être décomposées et l’énergie peut être libéré ou transformées (souvent un processus qui demande un apport d’é.). </a:t>
            </a:r>
            <a:endParaRPr lang="fr-CA" dirty="0" smtClean="0"/>
          </a:p>
          <a:p>
            <a:r>
              <a:rPr lang="fr-CA" dirty="0" smtClean="0"/>
              <a:t> </a:t>
            </a:r>
            <a:r>
              <a:rPr lang="fr-CA" dirty="0"/>
              <a:t>Les macromolécules accomplissent tout le travail dans les cellules.</a:t>
            </a:r>
          </a:p>
        </p:txBody>
      </p:sp>
    </p:spTree>
    <p:extLst>
      <p:ext uri="{BB962C8B-B14F-4D97-AF65-F5344CB8AC3E}">
        <p14:creationId xmlns:p14="http://schemas.microsoft.com/office/powerpoint/2010/main" val="144563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Les 4 grandes catégories de macromolécules: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les </a:t>
            </a:r>
            <a:r>
              <a:rPr lang="fr-CA" dirty="0"/>
              <a:t>nutriments essentiels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r>
              <a:rPr lang="fr-CA" dirty="0"/>
              <a:t>Les </a:t>
            </a:r>
            <a:r>
              <a:rPr lang="fr-CA" dirty="0" smtClean="0"/>
              <a:t>glucides</a:t>
            </a:r>
          </a:p>
          <a:p>
            <a:pPr lvl="1"/>
            <a:r>
              <a:rPr lang="fr-CA" dirty="0" smtClean="0"/>
              <a:t> </a:t>
            </a:r>
            <a:r>
              <a:rPr lang="fr-CA" dirty="0"/>
              <a:t> Monosaccharides  Disaccharides  Polysaccharides </a:t>
            </a:r>
            <a:endParaRPr lang="fr-CA" dirty="0" smtClean="0"/>
          </a:p>
          <a:p>
            <a:r>
              <a:rPr lang="fr-CA" dirty="0" smtClean="0"/>
              <a:t> </a:t>
            </a:r>
            <a:r>
              <a:rPr lang="fr-CA" dirty="0"/>
              <a:t>Les lipides </a:t>
            </a:r>
            <a:endParaRPr lang="fr-CA" dirty="0" smtClean="0"/>
          </a:p>
          <a:p>
            <a:pPr lvl="1"/>
            <a:r>
              <a:rPr lang="fr-CA" dirty="0" smtClean="0"/>
              <a:t> </a:t>
            </a:r>
            <a:r>
              <a:rPr lang="fr-CA" dirty="0" err="1"/>
              <a:t>Glycérol+acides</a:t>
            </a:r>
            <a:r>
              <a:rPr lang="fr-CA" dirty="0"/>
              <a:t> gras = triglycérides  Phospholipides  Le cholestérol </a:t>
            </a:r>
            <a:endParaRPr lang="fr-CA" dirty="0" smtClean="0"/>
          </a:p>
          <a:p>
            <a:r>
              <a:rPr lang="fr-CA" dirty="0" smtClean="0"/>
              <a:t>Les </a:t>
            </a:r>
            <a:r>
              <a:rPr lang="fr-CA" dirty="0"/>
              <a:t>protéines </a:t>
            </a:r>
            <a:endParaRPr lang="fr-CA" dirty="0" smtClean="0"/>
          </a:p>
          <a:p>
            <a:pPr lvl="1"/>
            <a:r>
              <a:rPr lang="fr-CA" dirty="0" smtClean="0"/>
              <a:t> </a:t>
            </a:r>
            <a:r>
              <a:rPr lang="fr-CA" dirty="0"/>
              <a:t>acides aminés + </a:t>
            </a:r>
            <a:r>
              <a:rPr lang="fr-CA" dirty="0" err="1"/>
              <a:t>aa</a:t>
            </a:r>
            <a:r>
              <a:rPr lang="fr-CA" dirty="0"/>
              <a:t> + </a:t>
            </a:r>
            <a:r>
              <a:rPr lang="fr-CA" dirty="0" err="1"/>
              <a:t>aa</a:t>
            </a:r>
            <a:r>
              <a:rPr lang="fr-CA" dirty="0"/>
              <a:t> +…= polypeptide </a:t>
            </a:r>
            <a:endParaRPr lang="fr-CA" dirty="0" smtClean="0"/>
          </a:p>
          <a:p>
            <a:r>
              <a:rPr lang="fr-CA" dirty="0" smtClean="0"/>
              <a:t> </a:t>
            </a:r>
            <a:r>
              <a:rPr lang="fr-CA" dirty="0"/>
              <a:t>Les acides nucléiques </a:t>
            </a:r>
            <a:endParaRPr lang="fr-CA" dirty="0" smtClean="0"/>
          </a:p>
          <a:p>
            <a:pPr lvl="1"/>
            <a:r>
              <a:rPr lang="fr-CA" dirty="0" smtClean="0"/>
              <a:t> </a:t>
            </a:r>
            <a:r>
              <a:rPr lang="fr-CA" dirty="0"/>
              <a:t>ADN  ARN</a:t>
            </a:r>
          </a:p>
        </p:txBody>
      </p:sp>
    </p:spTree>
    <p:extLst>
      <p:ext uri="{BB962C8B-B14F-4D97-AF65-F5344CB8AC3E}">
        <p14:creationId xmlns:p14="http://schemas.microsoft.com/office/powerpoint/2010/main" val="385997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glucides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Fournissent l’énergie à court terme</a:t>
            </a:r>
          </a:p>
          <a:p>
            <a:r>
              <a:rPr lang="fr-CA" dirty="0" smtClean="0"/>
              <a:t>Exemples : </a:t>
            </a:r>
          </a:p>
          <a:p>
            <a:pPr lvl="1"/>
            <a:r>
              <a:rPr lang="fr-CA" dirty="0" smtClean="0"/>
              <a:t>Glucose, fructose</a:t>
            </a:r>
          </a:p>
          <a:p>
            <a:pPr lvl="1"/>
            <a:r>
              <a:rPr lang="fr-CA" dirty="0" smtClean="0"/>
              <a:t>Lactose, sucrose</a:t>
            </a:r>
          </a:p>
          <a:p>
            <a:pPr lvl="1"/>
            <a:r>
              <a:rPr lang="fr-CA" dirty="0" smtClean="0"/>
              <a:t>Cellulose, amidon, glycogène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8933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lipides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Insolubles </a:t>
            </a:r>
            <a:r>
              <a:rPr lang="fr-CA" dirty="0"/>
              <a:t>dans </a:t>
            </a:r>
            <a:r>
              <a:rPr lang="fr-CA" dirty="0" smtClean="0"/>
              <a:t>l’eau</a:t>
            </a:r>
          </a:p>
          <a:p>
            <a:r>
              <a:rPr lang="fr-CA" dirty="0" smtClean="0"/>
              <a:t>Constituer </a:t>
            </a:r>
            <a:r>
              <a:rPr lang="fr-CA" dirty="0"/>
              <a:t>une réserve </a:t>
            </a:r>
            <a:r>
              <a:rPr lang="fr-CA" dirty="0" smtClean="0"/>
              <a:t>d’énergie </a:t>
            </a:r>
            <a:r>
              <a:rPr lang="fr-CA" dirty="0"/>
              <a:t>pour les cellules (stockent 2,25 fois plus d’é. Par grammes que les autres macromolécules</a:t>
            </a:r>
            <a:r>
              <a:rPr lang="fr-CA" dirty="0" smtClean="0"/>
              <a:t>)</a:t>
            </a:r>
          </a:p>
          <a:p>
            <a:r>
              <a:rPr lang="fr-CA" dirty="0" smtClean="0"/>
              <a:t>Recouvrir </a:t>
            </a:r>
            <a:r>
              <a:rPr lang="fr-CA" dirty="0"/>
              <a:t>et isoler les organes </a:t>
            </a:r>
            <a:r>
              <a:rPr lang="fr-CA" dirty="0" smtClean="0"/>
              <a:t>internes</a:t>
            </a:r>
          </a:p>
          <a:p>
            <a:r>
              <a:rPr lang="fr-CA" dirty="0" smtClean="0"/>
              <a:t>Formes communes : graisses, huiles, cires</a:t>
            </a:r>
          </a:p>
          <a:p>
            <a:r>
              <a:rPr lang="fr-CA" dirty="0" smtClean="0"/>
              <a:t>A un impact sur le taux de cholestérol dans le corps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776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protéines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Composer les structures de l’organisme et assurer le soutien des cellules sanguines, des tissus et des muscles </a:t>
            </a:r>
            <a:endParaRPr lang="fr-CA" dirty="0" smtClean="0"/>
          </a:p>
          <a:p>
            <a:r>
              <a:rPr lang="fr-CA" dirty="0" smtClean="0"/>
              <a:t>Contribuer </a:t>
            </a:r>
            <a:r>
              <a:rPr lang="fr-CA" dirty="0"/>
              <a:t>au </a:t>
            </a:r>
            <a:r>
              <a:rPr lang="fr-CA" dirty="0" err="1"/>
              <a:t>mvt</a:t>
            </a:r>
            <a:r>
              <a:rPr lang="fr-CA" dirty="0"/>
              <a:t>. Musculaire </a:t>
            </a:r>
            <a:endParaRPr lang="fr-CA" dirty="0" smtClean="0"/>
          </a:p>
          <a:p>
            <a:r>
              <a:rPr lang="fr-CA" dirty="0" smtClean="0"/>
              <a:t>Catalyser </a:t>
            </a:r>
            <a:r>
              <a:rPr lang="fr-CA" dirty="0"/>
              <a:t>ou accélérer les réactions chimiques dans les cellules </a:t>
            </a:r>
            <a:endParaRPr lang="fr-CA" dirty="0" smtClean="0"/>
          </a:p>
          <a:p>
            <a:r>
              <a:rPr lang="fr-CA" dirty="0" smtClean="0"/>
              <a:t>Assurer </a:t>
            </a:r>
            <a:r>
              <a:rPr lang="fr-CA" dirty="0"/>
              <a:t>l’immunité contre les </a:t>
            </a:r>
            <a:r>
              <a:rPr lang="fr-CA" dirty="0" smtClean="0"/>
              <a:t>infections</a:t>
            </a:r>
            <a:endParaRPr lang="fr-CA" dirty="0"/>
          </a:p>
          <a:p>
            <a:r>
              <a:rPr lang="fr-CA" dirty="0"/>
              <a:t>Les protéines jouent des rôles </a:t>
            </a:r>
            <a:r>
              <a:rPr lang="fr-CA" dirty="0" smtClean="0"/>
              <a:t>essentiels</a:t>
            </a:r>
          </a:p>
          <a:p>
            <a:pPr lvl="1"/>
            <a:r>
              <a:rPr lang="fr-CA" dirty="0" smtClean="0"/>
              <a:t>L’insuline </a:t>
            </a:r>
            <a:r>
              <a:rPr lang="fr-CA" dirty="0"/>
              <a:t>une hormone qui règle la glycémie </a:t>
            </a:r>
            <a:r>
              <a:rPr lang="fr-CA" dirty="0" smtClean="0"/>
              <a:t>(taux de glucose dans le sang)</a:t>
            </a:r>
            <a:endParaRPr lang="fr-CA" dirty="0"/>
          </a:p>
          <a:p>
            <a:pPr lvl="1"/>
            <a:r>
              <a:rPr lang="fr-CA" dirty="0" smtClean="0"/>
              <a:t>l’hémoglobine (</a:t>
            </a:r>
            <a:r>
              <a:rPr lang="fr-CA" dirty="0"/>
              <a:t>prend l'oxygène des poumons et le transporte vers les cellules de notre </a:t>
            </a:r>
            <a:r>
              <a:rPr lang="fr-CA" dirty="0" smtClean="0"/>
              <a:t>corps) </a:t>
            </a:r>
            <a:r>
              <a:rPr lang="fr-CA" dirty="0"/>
              <a:t>est la protéine contenu dans les </a:t>
            </a:r>
            <a:r>
              <a:rPr lang="fr-CA" dirty="0" smtClean="0"/>
              <a:t>érythrocytes (« </a:t>
            </a:r>
            <a:r>
              <a:rPr lang="fr-CA" dirty="0" err="1" smtClean="0"/>
              <a:t>red</a:t>
            </a:r>
            <a:r>
              <a:rPr lang="fr-CA" dirty="0" smtClean="0"/>
              <a:t> </a:t>
            </a:r>
            <a:r>
              <a:rPr lang="fr-CA" dirty="0" err="1" smtClean="0"/>
              <a:t>blood</a:t>
            </a:r>
            <a:r>
              <a:rPr lang="fr-CA" dirty="0" smtClean="0"/>
              <a:t> </a:t>
            </a:r>
            <a:r>
              <a:rPr lang="fr-CA" dirty="0" err="1" smtClean="0"/>
              <a:t>cell</a:t>
            </a:r>
            <a:r>
              <a:rPr lang="fr-CA" dirty="0" smtClean="0"/>
              <a:t> ») </a:t>
            </a:r>
            <a:r>
              <a:rPr lang="fr-CA" dirty="0"/>
              <a:t>qui </a:t>
            </a:r>
            <a:r>
              <a:rPr lang="fr-CA" dirty="0" smtClean="0"/>
              <a:t>transporte </a:t>
            </a:r>
            <a:r>
              <a:rPr lang="fr-CA" dirty="0"/>
              <a:t>les gaz essentiels à la respiration </a:t>
            </a:r>
            <a:r>
              <a:rPr lang="fr-CA" dirty="0" smtClean="0"/>
              <a:t>cellulaire</a:t>
            </a:r>
          </a:p>
          <a:p>
            <a:pPr lvl="1"/>
            <a:r>
              <a:rPr lang="fr-CA" dirty="0" smtClean="0"/>
              <a:t>Collagène est la </a:t>
            </a:r>
            <a:r>
              <a:rPr lang="fr-CA" dirty="0" err="1" smtClean="0"/>
              <a:t>protégine</a:t>
            </a:r>
            <a:r>
              <a:rPr lang="fr-CA" dirty="0" smtClean="0"/>
              <a:t> qui permet l’élasticité de la peau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3072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acides nucléiques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Contenir le bagage génétique de </a:t>
            </a:r>
            <a:r>
              <a:rPr lang="fr-CA" dirty="0" smtClean="0"/>
              <a:t>l’organisme</a:t>
            </a:r>
          </a:p>
          <a:p>
            <a:r>
              <a:rPr lang="fr-CA" dirty="0" smtClean="0"/>
              <a:t>Structurer </a:t>
            </a:r>
            <a:r>
              <a:rPr lang="fr-CA" dirty="0"/>
              <a:t>la croissance de </a:t>
            </a:r>
            <a:r>
              <a:rPr lang="fr-CA" dirty="0" smtClean="0"/>
              <a:t>l’organisme</a:t>
            </a:r>
          </a:p>
          <a:p>
            <a:r>
              <a:rPr lang="fr-CA" dirty="0" smtClean="0"/>
              <a:t>Permet </a:t>
            </a:r>
            <a:r>
              <a:rPr lang="fr-CA" dirty="0"/>
              <a:t>la production des protéines</a:t>
            </a:r>
          </a:p>
        </p:txBody>
      </p:sp>
    </p:spTree>
    <p:extLst>
      <p:ext uri="{BB962C8B-B14F-4D97-AF65-F5344CB8AC3E}">
        <p14:creationId xmlns:p14="http://schemas.microsoft.com/office/powerpoint/2010/main" val="337370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enzymes : </a:t>
            </a:r>
            <a:br>
              <a:rPr lang="fr-CA" dirty="0" smtClean="0"/>
            </a:br>
            <a:r>
              <a:rPr lang="fr-CA" dirty="0" smtClean="0"/>
              <a:t>Décomposition des macromolécules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 </a:t>
            </a:r>
            <a:r>
              <a:rPr lang="fr-CA" dirty="0"/>
              <a:t>règle général, les organismes n’utilisent pas directement les glucides, les lipides ou les protéines consommés. </a:t>
            </a:r>
            <a:endParaRPr lang="fr-CA" dirty="0" smtClean="0"/>
          </a:p>
          <a:p>
            <a:r>
              <a:rPr lang="fr-CA" dirty="0" smtClean="0"/>
              <a:t>Ils </a:t>
            </a:r>
            <a:r>
              <a:rPr lang="fr-CA" dirty="0"/>
              <a:t>doivent les transformer donc les décomposer en premier. </a:t>
            </a:r>
            <a:endParaRPr lang="fr-CA" dirty="0" smtClean="0"/>
          </a:p>
          <a:p>
            <a:r>
              <a:rPr lang="fr-CA" b="1" dirty="0" smtClean="0"/>
              <a:t>L’hydrolyse</a:t>
            </a:r>
            <a:r>
              <a:rPr lang="fr-CA" dirty="0"/>
              <a:t>: la </a:t>
            </a:r>
            <a:r>
              <a:rPr lang="fr-CA" dirty="0" err="1"/>
              <a:t>rxn</a:t>
            </a:r>
            <a:r>
              <a:rPr lang="fr-CA" dirty="0"/>
              <a:t> chimique par laquelle une molécule d’eau décompose une macromolécules en plus petites composantes. </a:t>
            </a:r>
            <a:endParaRPr lang="fr-CA" dirty="0" smtClean="0"/>
          </a:p>
          <a:p>
            <a:r>
              <a:rPr lang="fr-CA" dirty="0" smtClean="0"/>
              <a:t>Cette </a:t>
            </a:r>
            <a:r>
              <a:rPr lang="fr-CA" dirty="0" err="1"/>
              <a:t>rxn</a:t>
            </a:r>
            <a:r>
              <a:rPr lang="fr-CA" dirty="0"/>
              <a:t> (la rupture </a:t>
            </a:r>
            <a:r>
              <a:rPr lang="fr-CA" dirty="0" smtClean="0"/>
              <a:t>des </a:t>
            </a:r>
            <a:r>
              <a:rPr lang="fr-CA" dirty="0"/>
              <a:t>liaisons chimiques des molécules organiques) est catalysée ou accélérée par une enzyme (une protéine)</a:t>
            </a:r>
          </a:p>
        </p:txBody>
      </p:sp>
    </p:spTree>
    <p:extLst>
      <p:ext uri="{BB962C8B-B14F-4D97-AF65-F5344CB8AC3E}">
        <p14:creationId xmlns:p14="http://schemas.microsoft.com/office/powerpoint/2010/main" val="1753618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603</TotalTime>
  <Words>518</Words>
  <Application>Microsoft Office PowerPoint</Application>
  <PresentationFormat>Grand écran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Salle d’ions</vt:lpstr>
      <vt:lpstr>Les macromolécules</vt:lpstr>
      <vt:lpstr>Les molécules et les ions du corps</vt:lpstr>
      <vt:lpstr>Les macromolécules: les nutriments essentiels</vt:lpstr>
      <vt:lpstr>Les 4 grandes catégories de macromolécules:  les nutriments essentiels</vt:lpstr>
      <vt:lpstr>Les glucides</vt:lpstr>
      <vt:lpstr>Les lipides</vt:lpstr>
      <vt:lpstr>Les protéines</vt:lpstr>
      <vt:lpstr>Les acides nucléiques</vt:lpstr>
      <vt:lpstr>Les enzymes :  Décomposition des macromolécules</vt:lpstr>
      <vt:lpstr>Types d’enzymes</vt:lpstr>
    </vt:vector>
  </TitlesOfParts>
  <Company>DSFM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macromolécules</dc:title>
  <dc:creator>Colin David</dc:creator>
  <cp:lastModifiedBy>Colin David</cp:lastModifiedBy>
  <cp:revision>3</cp:revision>
  <dcterms:created xsi:type="dcterms:W3CDTF">2019-10-24T15:30:08Z</dcterms:created>
  <dcterms:modified xsi:type="dcterms:W3CDTF">2019-10-25T01:33:43Z</dcterms:modified>
</cp:coreProperties>
</file>